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Ex1.xml" ContentType="application/vnd.ms-office.chartex+xml"/>
  <Override PartName="/ppt/charts/style10.xml" ContentType="application/vnd.ms-office.chartstyle+xml"/>
  <Override PartName="/ppt/charts/colors10.xml" ContentType="application/vnd.ms-office.chartcolorstyle+xml"/>
  <Override PartName="/ppt/charts/chartEx2.xml" ContentType="application/vnd.ms-office.chartex+xml"/>
  <Override PartName="/ppt/charts/style11.xml" ContentType="application/vnd.ms-office.chartstyle+xml"/>
  <Override PartName="/ppt/charts/colors11.xml" ContentType="application/vnd.ms-office.chartcolorstyle+xml"/>
  <Override PartName="/ppt/charts/chartEx3.xml" ContentType="application/vnd.ms-office.chartex+xml"/>
  <Override PartName="/ppt/charts/style12.xml" ContentType="application/vnd.ms-office.chartstyle+xml"/>
  <Override PartName="/ppt/charts/colors12.xml" ContentType="application/vnd.ms-office.chartcolorstyle+xml"/>
  <Override PartName="/ppt/charts/chartEx4.xml" ContentType="application/vnd.ms-office.chartex+xml"/>
  <Override PartName="/ppt/charts/style13.xml" ContentType="application/vnd.ms-office.chartstyle+xml"/>
  <Override PartName="/ppt/charts/colors13.xml" ContentType="application/vnd.ms-office.chartcolorstyle+xml"/>
  <Override PartName="/ppt/charts/chartEx5.xml" ContentType="application/vnd.ms-office.chartex+xml"/>
  <Override PartName="/ppt/charts/style14.xml" ContentType="application/vnd.ms-office.chartstyle+xml"/>
  <Override PartName="/ppt/charts/colors14.xml" ContentType="application/vnd.ms-office.chartcolorstyle+xml"/>
  <Override PartName="/ppt/charts/chartEx6.xml" ContentType="application/vnd.ms-office.chartex+xml"/>
  <Override PartName="/ppt/charts/style15.xml" ContentType="application/vnd.ms-office.chartstyle+xml"/>
  <Override PartName="/ppt/charts/colors15.xml" ContentType="application/vnd.ms-office.chartcolorstyle+xml"/>
  <Override PartName="/ppt/charts/chartEx7.xml" ContentType="application/vnd.ms-office.chartex+xml"/>
  <Override PartName="/ppt/charts/style16.xml" ContentType="application/vnd.ms-office.chartstyle+xml"/>
  <Override PartName="/ppt/charts/colors16.xml" ContentType="application/vnd.ms-office.chartcolorstyle+xml"/>
  <Override PartName="/ppt/charts/chartEx8.xml" ContentType="application/vnd.ms-office.chartex+xml"/>
  <Override PartName="/ppt/charts/style17.xml" ContentType="application/vnd.ms-office.chartstyle+xml"/>
  <Override PartName="/ppt/charts/colors17.xml" ContentType="application/vnd.ms-office.chartcolorstyle+xml"/>
  <Override PartName="/ppt/charts/chartEx9.xml" ContentType="application/vnd.ms-office.chartex+xml"/>
  <Override PartName="/ppt/charts/style18.xml" ContentType="application/vnd.ms-office.chartstyle+xml"/>
  <Override PartName="/ppt/charts/colors18.xml" ContentType="application/vnd.ms-office.chartcolorstyle+xml"/>
  <Override PartName="/ppt/charts/chartEx10.xml" ContentType="application/vnd.ms-office.chartex+xml"/>
  <Override PartName="/ppt/charts/style19.xml" ContentType="application/vnd.ms-office.chartstyle+xml"/>
  <Override PartName="/ppt/charts/colors19.xml" ContentType="application/vnd.ms-office.chartcolorstyle+xml"/>
  <Override PartName="/ppt/charts/chartEx11.xml" ContentType="application/vnd.ms-office.chartex+xml"/>
  <Override PartName="/ppt/charts/style20.xml" ContentType="application/vnd.ms-office.chartstyle+xml"/>
  <Override PartName="/ppt/charts/colors20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84" r:id="rId2"/>
    <p:sldId id="261" r:id="rId3"/>
    <p:sldId id="257" r:id="rId4"/>
    <p:sldId id="258" r:id="rId5"/>
    <p:sldId id="259" r:id="rId6"/>
    <p:sldId id="264" r:id="rId7"/>
    <p:sldId id="267" r:id="rId8"/>
    <p:sldId id="283" r:id="rId9"/>
    <p:sldId id="286" r:id="rId10"/>
    <p:sldId id="289" r:id="rId11"/>
    <p:sldId id="290" r:id="rId12"/>
    <p:sldId id="294" r:id="rId13"/>
    <p:sldId id="301" r:id="rId14"/>
    <p:sldId id="300" r:id="rId15"/>
    <p:sldId id="302" r:id="rId16"/>
    <p:sldId id="297" r:id="rId17"/>
    <p:sldId id="299" r:id="rId18"/>
    <p:sldId id="298" r:id="rId19"/>
    <p:sldId id="296" r:id="rId20"/>
    <p:sldId id="291" r:id="rId21"/>
    <p:sldId id="272" r:id="rId22"/>
    <p:sldId id="273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63" r:id="rId31"/>
    <p:sldId id="285" r:id="rId3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6BEFCD-C4CA-755F-A3F7-F9A73E704B3A}" name="Irene Fernández Garrido" initials="IF" userId="S::irenefernandez@anteagroup.es::e2c78fd9-8fd2-4023-bd73-228aee6c6f9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na de la Peña" initials="EdlP" lastIdx="3" clrIdx="0">
    <p:extLst>
      <p:ext uri="{19B8F6BF-5375-455C-9EA6-DF929625EA0E}">
        <p15:presenceInfo xmlns:p15="http://schemas.microsoft.com/office/powerpoint/2012/main" userId="70124fd9cce6800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BC4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enefernandez\Documents\1983-PSVG\REUNIONES%20SEPTIEMBRE%202024\Gr&#225;ficos\Gr&#225;ficos%20gallego%20PSVG%202024-201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enefernandez\Documents\1983-PSVG\REUNIONES%20SEPTIEMBRE%202024\Gr&#225;ficos\Gr&#225;ficos%20gallego%20PSVG%202024-201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enefernandez\Documents\1983-PSVG\REUNIONES%20SEPTIEMBRE%202024\Gr&#225;ficos\Gr&#225;ficos%20gallego%20PSVG%202024-201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enefernandez\Documents\1983-PSVG\REUNIONES%20SEPTIEMBRE%202024\Gr&#225;ficos\Gr&#225;ficos%20gallego%20PSVG%202024-201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enefernandez\Documents\1983-PSVG\REUNIONES%20SEPTIEMBRE%202024\Gr&#225;ficos\Gr&#225;ficos%20gallego%20PSVG%202024-201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renefernandez\Documents\1983-PSVG\REUNIONES%20SEPTIEMBRE%202024\Gr&#225;ficos\Gr&#225;ficos%20gallego%20PSVG%202024-201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renefernandez\Documents\1983-PSVG\REUNIONES%20SEPTIEMBRE%202024\Gr&#225;ficos\Gr&#225;ficos%20gallego%20PSVG%202024-201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renefernandez\Documents\1983-PSVG\REUNIONES%20SEPTIEMBRE%202024\Gr&#225;ficos\Gr&#225;ficos%20gallego%20PSVG%202024-2012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enefernandez\Documents\1983-PSVG\REUNIONES%20SEPTIEMBRE%202024\Gr&#225;ficos\Gr&#225;ficos%20gallego%20PSVG%202024-201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enefernandez\Documents\1983-PSVG\REUNIONES%20SEPTIEMBRE%202024\Gr&#225;ficos\Gr&#225;ficos%20gallego%20PSVG%202024-201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enefernandez\Documents\1983-PSVG\REUNIONES%20SEPTIEMBRE%202024\Gr&#225;ficos\Gr&#225;ficos%20gallego%20PSVG%202024-201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renefernandez\Documents\1983-PSVG\REUNIONES%20SEPTIEMBRE%202024\Gr&#225;ficos\Gr&#225;ficos%20gallego%20PSVG%202024-2012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enefernandez\Documents\1939-XUNTA\TCAS%20ACTUACIONES%20DESDE%202016\Comisi&#243;n%20SV%2017.04.2024\240416_Evoluci&#243;n%202012-31.03.2024_ACV_TCAs201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https://aecarretera-my.sharepoint.com/personal/ldiaz_aecarretera_com/Documents/Documents/PROYECTOS%20AEC/PROYECTOS/PSV%20GALICIA/PSVGalicia%20Actualizaci&#243;n%202024/An&#225;lisis%20-20240625_INDICADORES_PSVG_22-25%20-%202024-09-02%20-%20copia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oleObject" Target="https://aecarretera-my.sharepoint.com/personal/ldiaz_aecarretera_com/Documents/Documents/PROYECTOS%20AEC/PROYECTOS/PSV%20GALICIA/PSVGalicia%20Actualizaci&#243;n%202024/An&#225;lisis%20-20240625_INDICADORES_PSVG_22-25%20-%202024-09-02%20-%20copia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oleObject" Target="https://aecarretera-my.sharepoint.com/personal/ldiaz_aecarretera_com/Documents/Documents/PROYECTOS%20AEC/PROYECTOS/PSV%20GALICIA/PSVGalicia%20Actualizaci&#243;n%202024/An&#225;lisis%20-20240625_INDICADORES_PSVG_22-25%20-%202024-09-02%20-%20copia.xlsx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microsoft.com/office/2011/relationships/chartStyle" Target="style13.xml"/><Relationship Id="rId1" Type="http://schemas.openxmlformats.org/officeDocument/2006/relationships/oleObject" Target="https://aecarretera-my.sharepoint.com/personal/ldiaz_aecarretera_com/Documents/Documents/PROYECTOS%20AEC/PROYECTOS/PSV%20GALICIA/PSVGalicia%20Actualizaci&#243;n%202024/An&#225;lisis%20-20240625_INDICADORES_PSVG_22-25%20-%202024-09-02%20-%20copia.xlsx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14.xml"/><Relationship Id="rId2" Type="http://schemas.microsoft.com/office/2011/relationships/chartStyle" Target="style14.xml"/><Relationship Id="rId1" Type="http://schemas.openxmlformats.org/officeDocument/2006/relationships/oleObject" Target="https://aecarretera-my.sharepoint.com/personal/ldiaz_aecarretera_com/Documents/Documents/PROYECTOS%20AEC/PROYECTOS/PSV%20GALICIA/PSVGalicia%20Actualizaci&#243;n%202024/An&#225;lisis%20-20240625_INDICADORES_PSVG_22-25%20-%202024-09-02%20-%20copia.xlsx" TargetMode="External"/></Relationships>
</file>

<file path=ppt/charts/_rels/chartEx6.xml.rels><?xml version="1.0" encoding="UTF-8" standalone="yes"?>
<Relationships xmlns="http://schemas.openxmlformats.org/package/2006/relationships"><Relationship Id="rId3" Type="http://schemas.microsoft.com/office/2011/relationships/chartColorStyle" Target="colors15.xml"/><Relationship Id="rId2" Type="http://schemas.microsoft.com/office/2011/relationships/chartStyle" Target="style15.xml"/><Relationship Id="rId1" Type="http://schemas.openxmlformats.org/officeDocument/2006/relationships/oleObject" Target="https://aecarretera-my.sharepoint.com/personal/ldiaz_aecarretera_com/Documents/Documents/PROYECTOS%20AEC/PROYECTOS/PSV%20GALICIA/PSVGalicia%20Actualizaci&#243;n%202024/An&#225;lisis%20-20240625_INDICADORES_PSVG_22-25%20-%202024-09-02%20-%20copia.xlsx" TargetMode="External"/></Relationships>
</file>

<file path=ppt/charts/_rels/chartEx7.xml.rels><?xml version="1.0" encoding="UTF-8" standalone="yes"?>
<Relationships xmlns="http://schemas.openxmlformats.org/package/2006/relationships"><Relationship Id="rId3" Type="http://schemas.microsoft.com/office/2011/relationships/chartColorStyle" Target="colors16.xml"/><Relationship Id="rId2" Type="http://schemas.microsoft.com/office/2011/relationships/chartStyle" Target="style16.xml"/><Relationship Id="rId1" Type="http://schemas.openxmlformats.org/officeDocument/2006/relationships/oleObject" Target="https://aecarretera-my.sharepoint.com/personal/ldiaz_aecarretera_com/Documents/Documents/PROYECTOS%20AEC/PROYECTOS/PSV%20GALICIA/PSVGalicia%20Actualizaci&#243;n%202024/An&#225;lisis%20-20240625_INDICADORES_PSVG_22-25%20-%202024-09-02%20-%20copia.xlsx" TargetMode="External"/></Relationships>
</file>

<file path=ppt/charts/_rels/chartEx8.xml.rels><?xml version="1.0" encoding="UTF-8" standalone="yes"?>
<Relationships xmlns="http://schemas.openxmlformats.org/package/2006/relationships"><Relationship Id="rId3" Type="http://schemas.microsoft.com/office/2011/relationships/chartColorStyle" Target="colors17.xml"/><Relationship Id="rId2" Type="http://schemas.microsoft.com/office/2011/relationships/chartStyle" Target="style17.xml"/><Relationship Id="rId1" Type="http://schemas.openxmlformats.org/officeDocument/2006/relationships/oleObject" Target="https://aecarretera-my.sharepoint.com/personal/ldiaz_aecarretera_com/Documents/Documents/PROYECTOS%20AEC/PROYECTOS/PSV%20GALICIA/PSVGalicia%20Actualizaci&#243;n%202024/An&#225;lisis%20-20240625_INDICADORES_PSVG_22-25%20-%202024-09-02%20-%20copia.xlsx" TargetMode="External"/></Relationships>
</file>

<file path=ppt/charts/_rels/chartEx9.xml.rels><?xml version="1.0" encoding="UTF-8" standalone="yes"?>
<Relationships xmlns="http://schemas.openxmlformats.org/package/2006/relationships"><Relationship Id="rId3" Type="http://schemas.microsoft.com/office/2011/relationships/chartColorStyle" Target="colors18.xml"/><Relationship Id="rId2" Type="http://schemas.microsoft.com/office/2011/relationships/chartStyle" Target="style18.xml"/><Relationship Id="rId1" Type="http://schemas.openxmlformats.org/officeDocument/2006/relationships/oleObject" Target="https://aecarretera-my.sharepoint.com/personal/ldiaz_aecarretera_com/Documents/Documents/PROYECTOS%20AEC/PROYECTOS/PSV%20GALICIA/PSVGalicia%20Actualizaci&#243;n%202024/An&#225;lisis%20-20240625_INDICADORES_PSVG_22-25%20-%202024-09-02%20-%20copia.xlsx" TargetMode="External"/></Relationships>
</file>

<file path=ppt/charts/_rels/chartEx10.xml.rels><?xml version="1.0" encoding="UTF-8" standalone="yes"?>
<Relationships xmlns="http://schemas.openxmlformats.org/package/2006/relationships"><Relationship Id="rId3" Type="http://schemas.microsoft.com/office/2011/relationships/chartColorStyle" Target="colors19.xml"/><Relationship Id="rId2" Type="http://schemas.microsoft.com/office/2011/relationships/chartStyle" Target="style19.xml"/><Relationship Id="rId1" Type="http://schemas.openxmlformats.org/officeDocument/2006/relationships/oleObject" Target="https://aecarretera-my.sharepoint.com/personal/ldiaz_aecarretera_com/Documents/Documents/PROYECTOS%20AEC/PROYECTOS/PSV%20GALICIA/PSVGalicia%20Actualizaci&#243;n%202024/An&#225;lisis%20-20240625_INDICADORES_PSVG_22-25%20-%202024-09-02%20-%20copia.xlsx" TargetMode="External"/></Relationships>
</file>

<file path=ppt/charts/_rels/chartEx11.xml.rels><?xml version="1.0" encoding="UTF-8" standalone="yes"?>
<Relationships xmlns="http://schemas.openxmlformats.org/package/2006/relationships"><Relationship Id="rId3" Type="http://schemas.microsoft.com/office/2011/relationships/chartColorStyle" Target="colors20.xml"/><Relationship Id="rId2" Type="http://schemas.microsoft.com/office/2011/relationships/chartStyle" Target="style20.xml"/><Relationship Id="rId1" Type="http://schemas.openxmlformats.org/officeDocument/2006/relationships/oleObject" Target="https://aecarretera-my.sharepoint.com/personal/ldiaz_aecarretera_com/Documents/Documents/PROYECTOS%20AEC/PROYECTOS/PSV%20GALICIA/PSVGalicia%20Actualizaci&#243;n%202024/An&#225;lisis%20-20240625_INDICADORES_PSVG_22-25%20-%202024-09-02%20-%20copi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r>
              <a:rPr lang="en-US" sz="1000" dirty="0" err="1"/>
              <a:t>Evolución</a:t>
            </a:r>
            <a:r>
              <a:rPr lang="en-US" sz="1000" dirty="0"/>
              <a:t> dos </a:t>
            </a:r>
            <a:r>
              <a:rPr lang="en-US" sz="1000" dirty="0" err="1"/>
              <a:t>accidentes</a:t>
            </a:r>
            <a:r>
              <a:rPr lang="en-US" sz="1000" dirty="0"/>
              <a:t> con </a:t>
            </a:r>
            <a:r>
              <a:rPr lang="en-US" sz="1000" dirty="0" err="1"/>
              <a:t>vítimas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Galicia. </a:t>
            </a:r>
            <a:r>
              <a:rPr lang="en-US" sz="1000" dirty="0" err="1"/>
              <a:t>Vías</a:t>
            </a:r>
            <a:r>
              <a:rPr lang="en-US" sz="1000" dirty="0"/>
              <a:t> </a:t>
            </a:r>
            <a:r>
              <a:rPr lang="en-US" sz="1000" dirty="0" err="1"/>
              <a:t>interurbanas</a:t>
            </a:r>
            <a:r>
              <a:rPr lang="en-US" sz="1000" baseline="0" dirty="0"/>
              <a:t> e </a:t>
            </a:r>
            <a:r>
              <a:rPr lang="en-US" sz="1000" baseline="0" dirty="0" err="1"/>
              <a:t>urbanas</a:t>
            </a:r>
            <a:endParaRPr lang="en-US" sz="1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graficos!$A$3:$A$25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graficos!$B$3:$B$25</c:f>
              <c:numCache>
                <c:formatCode>General</c:formatCode>
                <c:ptCount val="23"/>
                <c:pt idx="0">
                  <c:v>5946</c:v>
                </c:pt>
                <c:pt idx="1">
                  <c:v>5498</c:v>
                </c:pt>
                <c:pt idx="2">
                  <c:v>5887</c:v>
                </c:pt>
                <c:pt idx="3">
                  <c:v>5107</c:v>
                </c:pt>
                <c:pt idx="4">
                  <c:v>4742</c:v>
                </c:pt>
                <c:pt idx="5">
                  <c:v>4686</c:v>
                </c:pt>
                <c:pt idx="6">
                  <c:v>4405</c:v>
                </c:pt>
                <c:pt idx="7">
                  <c:v>3785</c:v>
                </c:pt>
                <c:pt idx="8">
                  <c:v>3549</c:v>
                </c:pt>
                <c:pt idx="9">
                  <c:v>3654</c:v>
                </c:pt>
                <c:pt idx="10">
                  <c:v>3234</c:v>
                </c:pt>
                <c:pt idx="11">
                  <c:v>3595</c:v>
                </c:pt>
                <c:pt idx="12">
                  <c:v>3785</c:v>
                </c:pt>
                <c:pt idx="13">
                  <c:v>3887</c:v>
                </c:pt>
                <c:pt idx="14">
                  <c:v>4463</c:v>
                </c:pt>
                <c:pt idx="15">
                  <c:v>4737</c:v>
                </c:pt>
                <c:pt idx="16">
                  <c:v>4630</c:v>
                </c:pt>
                <c:pt idx="17">
                  <c:v>4380</c:v>
                </c:pt>
                <c:pt idx="18">
                  <c:v>4561</c:v>
                </c:pt>
                <c:pt idx="19">
                  <c:v>3451</c:v>
                </c:pt>
                <c:pt idx="20">
                  <c:v>3920</c:v>
                </c:pt>
                <c:pt idx="21">
                  <c:v>4493</c:v>
                </c:pt>
                <c:pt idx="22">
                  <c:v>4614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60-4041-9B05-840FBD546C6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98282928"/>
        <c:axId val="1198276688"/>
      </c:lineChart>
      <c:catAx>
        <c:axId val="119828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1198276688"/>
        <c:crosses val="autoZero"/>
        <c:auto val="1"/>
        <c:lblAlgn val="ctr"/>
        <c:lblOffset val="100"/>
        <c:noMultiLvlLbl val="0"/>
      </c:catAx>
      <c:valAx>
        <c:axId val="1198276688"/>
        <c:scaling>
          <c:orientation val="minMax"/>
          <c:max val="7000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119828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Xunta Sans" panose="00000500000000000000" pitchFamily="50" charset="0"/>
        </a:defRPr>
      </a:pPr>
      <a:endParaRPr lang="es-E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r>
              <a:rPr lang="es-ES" sz="900" dirty="0" err="1"/>
              <a:t>Accidentalidade</a:t>
            </a:r>
            <a:r>
              <a:rPr lang="es-ES" sz="900" dirty="0"/>
              <a:t> con </a:t>
            </a:r>
            <a:r>
              <a:rPr lang="es-ES" sz="900" dirty="0" err="1"/>
              <a:t>vítimas</a:t>
            </a:r>
            <a:r>
              <a:rPr lang="es-ES" sz="900" dirty="0"/>
              <a:t> </a:t>
            </a:r>
            <a:r>
              <a:rPr lang="es-ES" sz="900" dirty="0" err="1"/>
              <a:t>na</a:t>
            </a:r>
            <a:r>
              <a:rPr lang="es-ES" sz="900" baseline="0" dirty="0"/>
              <a:t> rede autonómica de estradas de Galicia. Vías interurbanas</a:t>
            </a:r>
            <a:endParaRPr lang="es-ES" sz="9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4"/>
          <c:order val="4"/>
          <c:tx>
            <c:strRef>
              <c:f>'ACCIDENTES RAEGA'!$F$2</c:f>
              <c:strCache>
                <c:ptCount val="1"/>
                <c:pt idx="0">
                  <c:v>Total RAEGA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'ACCIDENTES RAEGA'!$A$3:$A$15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'ACCIDENTES RAEGA'!$F$3:$F$15</c:f>
              <c:numCache>
                <c:formatCode>General</c:formatCode>
                <c:ptCount val="13"/>
                <c:pt idx="0">
                  <c:v>1140</c:v>
                </c:pt>
                <c:pt idx="1">
                  <c:v>1227</c:v>
                </c:pt>
                <c:pt idx="2">
                  <c:v>1233</c:v>
                </c:pt>
                <c:pt idx="3">
                  <c:v>1299</c:v>
                </c:pt>
                <c:pt idx="4">
                  <c:v>1154</c:v>
                </c:pt>
                <c:pt idx="5">
                  <c:v>1254</c:v>
                </c:pt>
                <c:pt idx="6">
                  <c:v>1211</c:v>
                </c:pt>
                <c:pt idx="7">
                  <c:v>1230</c:v>
                </c:pt>
                <c:pt idx="8">
                  <c:v>1151</c:v>
                </c:pt>
                <c:pt idx="9">
                  <c:v>871</c:v>
                </c:pt>
                <c:pt idx="10">
                  <c:v>940</c:v>
                </c:pt>
                <c:pt idx="11">
                  <c:v>1016</c:v>
                </c:pt>
                <c:pt idx="12">
                  <c:v>1122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5B-44FA-9B93-E1F0C3B86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5130383"/>
        <c:axId val="1605121231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'ACCIDENTES RAEGA'!$B$2</c15:sqref>
                        </c15:formulaRef>
                      </c:ext>
                    </c:extLst>
                    <c:strCache>
                      <c:ptCount val="1"/>
                      <c:pt idx="0">
                        <c:v>A Coruña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'ACCIDENTES RAEGA'!$A$3:$A$15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  <c:pt idx="12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'ACCIDENTES RAEGA'!$B$3:$B$15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362</c:v>
                      </c:pt>
                      <c:pt idx="1">
                        <c:v>398</c:v>
                      </c:pt>
                      <c:pt idx="2">
                        <c:v>476</c:v>
                      </c:pt>
                      <c:pt idx="3">
                        <c:v>448</c:v>
                      </c:pt>
                      <c:pt idx="4">
                        <c:v>433</c:v>
                      </c:pt>
                      <c:pt idx="5">
                        <c:v>485</c:v>
                      </c:pt>
                      <c:pt idx="6">
                        <c:v>488</c:v>
                      </c:pt>
                      <c:pt idx="7">
                        <c:v>450</c:v>
                      </c:pt>
                      <c:pt idx="8">
                        <c:v>517</c:v>
                      </c:pt>
                      <c:pt idx="9">
                        <c:v>329</c:v>
                      </c:pt>
                      <c:pt idx="10">
                        <c:v>419</c:v>
                      </c:pt>
                      <c:pt idx="11">
                        <c:v>446</c:v>
                      </c:pt>
                      <c:pt idx="12">
                        <c:v>497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3A5B-44FA-9B93-E1F0C3B86C23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'ACCIDENTES RAEGA'!$C$2</c15:sqref>
                        </c15:formulaRef>
                      </c:ext>
                    </c:extLst>
                    <c:strCache>
                      <c:ptCount val="1"/>
                      <c:pt idx="0">
                        <c:v>Lugo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'ACCIDENTES RAEGA'!$A$3:$A$15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  <c:pt idx="1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'ACCIDENTES RAEGA'!$C$3:$C$15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98</c:v>
                      </c:pt>
                      <c:pt idx="1">
                        <c:v>106</c:v>
                      </c:pt>
                      <c:pt idx="2">
                        <c:v>115</c:v>
                      </c:pt>
                      <c:pt idx="3">
                        <c:v>149</c:v>
                      </c:pt>
                      <c:pt idx="4">
                        <c:v>133</c:v>
                      </c:pt>
                      <c:pt idx="5">
                        <c:v>138</c:v>
                      </c:pt>
                      <c:pt idx="6">
                        <c:v>123</c:v>
                      </c:pt>
                      <c:pt idx="7">
                        <c:v>125</c:v>
                      </c:pt>
                      <c:pt idx="8">
                        <c:v>123</c:v>
                      </c:pt>
                      <c:pt idx="9">
                        <c:v>103</c:v>
                      </c:pt>
                      <c:pt idx="10">
                        <c:v>101</c:v>
                      </c:pt>
                      <c:pt idx="11">
                        <c:v>92</c:v>
                      </c:pt>
                      <c:pt idx="12">
                        <c:v>81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3A5B-44FA-9B93-E1F0C3B86C23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'ACCIDENTES RAEGA'!$D$2</c15:sqref>
                        </c15:formulaRef>
                      </c:ext>
                    </c:extLst>
                    <c:strCache>
                      <c:ptCount val="1"/>
                      <c:pt idx="0">
                        <c:v>Ourense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'ACCIDENTES RAEGA'!$A$3:$A$15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  <c:pt idx="1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'ACCIDENTES RAEGA'!$D$3:$D$15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50</c:v>
                      </c:pt>
                      <c:pt idx="1">
                        <c:v>75</c:v>
                      </c:pt>
                      <c:pt idx="2">
                        <c:v>46</c:v>
                      </c:pt>
                      <c:pt idx="3">
                        <c:v>86</c:v>
                      </c:pt>
                      <c:pt idx="4">
                        <c:v>66</c:v>
                      </c:pt>
                      <c:pt idx="5">
                        <c:v>82</c:v>
                      </c:pt>
                      <c:pt idx="6">
                        <c:v>77</c:v>
                      </c:pt>
                      <c:pt idx="7">
                        <c:v>84</c:v>
                      </c:pt>
                      <c:pt idx="8">
                        <c:v>64</c:v>
                      </c:pt>
                      <c:pt idx="9">
                        <c:v>71</c:v>
                      </c:pt>
                      <c:pt idx="10">
                        <c:v>70</c:v>
                      </c:pt>
                      <c:pt idx="11">
                        <c:v>91</c:v>
                      </c:pt>
                      <c:pt idx="12">
                        <c:v>86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3A5B-44FA-9B93-E1F0C3B86C23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'ACCIDENTES RAEGA'!$E$2</c15:sqref>
                        </c15:formulaRef>
                      </c:ext>
                    </c:extLst>
                    <c:strCache>
                      <c:ptCount val="1"/>
                      <c:pt idx="0">
                        <c:v>Pontevedra</c:v>
                      </c:pt>
                    </c:strCache>
                  </c:strRef>
                </c:tx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'ACCIDENTES RAEGA'!$A$3:$A$15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  <c:pt idx="1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'ACCIDENTES RAEGA'!$E$3:$E$15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630</c:v>
                      </c:pt>
                      <c:pt idx="1">
                        <c:v>648</c:v>
                      </c:pt>
                      <c:pt idx="2">
                        <c:v>596</c:v>
                      </c:pt>
                      <c:pt idx="3">
                        <c:v>616</c:v>
                      </c:pt>
                      <c:pt idx="4">
                        <c:v>522</c:v>
                      </c:pt>
                      <c:pt idx="5">
                        <c:v>549</c:v>
                      </c:pt>
                      <c:pt idx="6">
                        <c:v>523</c:v>
                      </c:pt>
                      <c:pt idx="7">
                        <c:v>571</c:v>
                      </c:pt>
                      <c:pt idx="8">
                        <c:v>447</c:v>
                      </c:pt>
                      <c:pt idx="9">
                        <c:v>368</c:v>
                      </c:pt>
                      <c:pt idx="10">
                        <c:v>350</c:v>
                      </c:pt>
                      <c:pt idx="11">
                        <c:v>387</c:v>
                      </c:pt>
                      <c:pt idx="12">
                        <c:v>458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3A5B-44FA-9B93-E1F0C3B86C23}"/>
                  </c:ext>
                </c:extLst>
              </c15:ser>
            </c15:filteredBarSeries>
          </c:ext>
        </c:extLst>
      </c:barChart>
      <c:catAx>
        <c:axId val="1605130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1605121231"/>
        <c:crosses val="autoZero"/>
        <c:auto val="1"/>
        <c:lblAlgn val="ctr"/>
        <c:lblOffset val="100"/>
        <c:noMultiLvlLbl val="0"/>
      </c:catAx>
      <c:valAx>
        <c:axId val="160512123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051303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Xunta Sans" panose="00000500000000000000" pitchFamily="50" charset="0"/>
        </a:defRPr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r>
              <a:rPr lang="en-US"/>
              <a:t>Evolución histórica de feridos graves. Período 2001-2023</a:t>
            </a:r>
          </a:p>
        </c:rich>
      </c:tx>
      <c:layout>
        <c:manualLayout>
          <c:xMode val="edge"/>
          <c:yMode val="edge"/>
          <c:x val="0.19630741246020919"/>
          <c:y val="1.99314900802909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graficos!$A$3:$A$27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graficos!$C$3:$C$27</c:f>
              <c:numCache>
                <c:formatCode>General</c:formatCode>
                <c:ptCount val="25"/>
                <c:pt idx="0">
                  <c:v>2510</c:v>
                </c:pt>
                <c:pt idx="1">
                  <c:v>2194</c:v>
                </c:pt>
                <c:pt idx="2">
                  <c:v>2327</c:v>
                </c:pt>
                <c:pt idx="3">
                  <c:v>1608</c:v>
                </c:pt>
                <c:pt idx="4">
                  <c:v>1795</c:v>
                </c:pt>
                <c:pt idx="5">
                  <c:v>1744</c:v>
                </c:pt>
                <c:pt idx="6">
                  <c:v>1603</c:v>
                </c:pt>
                <c:pt idx="7">
                  <c:v>1170</c:v>
                </c:pt>
                <c:pt idx="8">
                  <c:v>980</c:v>
                </c:pt>
                <c:pt idx="9">
                  <c:v>1035</c:v>
                </c:pt>
                <c:pt idx="10">
                  <c:v>822</c:v>
                </c:pt>
                <c:pt idx="11">
                  <c:v>806</c:v>
                </c:pt>
                <c:pt idx="12">
                  <c:v>679</c:v>
                </c:pt>
                <c:pt idx="13">
                  <c:v>697</c:v>
                </c:pt>
                <c:pt idx="14">
                  <c:v>733</c:v>
                </c:pt>
                <c:pt idx="15">
                  <c:v>764</c:v>
                </c:pt>
                <c:pt idx="16">
                  <c:v>691</c:v>
                </c:pt>
                <c:pt idx="17">
                  <c:v>622</c:v>
                </c:pt>
                <c:pt idx="18">
                  <c:v>634</c:v>
                </c:pt>
                <c:pt idx="19">
                  <c:v>461</c:v>
                </c:pt>
                <c:pt idx="20">
                  <c:v>487</c:v>
                </c:pt>
                <c:pt idx="21">
                  <c:v>539</c:v>
                </c:pt>
                <c:pt idx="22">
                  <c:v>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15-474D-ADC7-AEEE1272235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98282928"/>
        <c:axId val="1198276688"/>
      </c:lineChart>
      <c:catAx>
        <c:axId val="119828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1198276688"/>
        <c:crosses val="autoZero"/>
        <c:auto val="1"/>
        <c:lblAlgn val="ctr"/>
        <c:lblOffset val="100"/>
        <c:noMultiLvlLbl val="0"/>
      </c:catAx>
      <c:valAx>
        <c:axId val="1198276688"/>
        <c:scaling>
          <c:orientation val="minMax"/>
          <c:max val="3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119828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Xunta Sans" panose="00000500000000000000" pitchFamily="50" charset="0"/>
        </a:defRPr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r>
              <a:rPr lang="en-US"/>
              <a:t>Evolución histórica falecidos. Período 2001-2023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graficos!$A$3:$A$27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graficos!$D$3:$D$27</c:f>
              <c:numCache>
                <c:formatCode>General</c:formatCode>
                <c:ptCount val="25"/>
                <c:pt idx="0">
                  <c:v>473</c:v>
                </c:pt>
                <c:pt idx="1">
                  <c:v>456</c:v>
                </c:pt>
                <c:pt idx="2">
                  <c:v>450</c:v>
                </c:pt>
                <c:pt idx="3">
                  <c:v>366</c:v>
                </c:pt>
                <c:pt idx="4">
                  <c:v>355</c:v>
                </c:pt>
                <c:pt idx="5">
                  <c:v>360</c:v>
                </c:pt>
                <c:pt idx="6">
                  <c:v>331</c:v>
                </c:pt>
                <c:pt idx="7">
                  <c:v>266</c:v>
                </c:pt>
                <c:pt idx="8">
                  <c:v>245</c:v>
                </c:pt>
                <c:pt idx="9">
                  <c:v>237</c:v>
                </c:pt>
                <c:pt idx="10">
                  <c:v>186</c:v>
                </c:pt>
                <c:pt idx="11">
                  <c:v>157</c:v>
                </c:pt>
                <c:pt idx="12">
                  <c:v>132</c:v>
                </c:pt>
                <c:pt idx="13">
                  <c:v>139</c:v>
                </c:pt>
                <c:pt idx="14">
                  <c:v>123</c:v>
                </c:pt>
                <c:pt idx="15">
                  <c:v>141</c:v>
                </c:pt>
                <c:pt idx="16">
                  <c:v>117</c:v>
                </c:pt>
                <c:pt idx="17">
                  <c:v>127</c:v>
                </c:pt>
                <c:pt idx="18">
                  <c:v>100</c:v>
                </c:pt>
                <c:pt idx="19">
                  <c:v>75</c:v>
                </c:pt>
                <c:pt idx="20">
                  <c:v>82</c:v>
                </c:pt>
                <c:pt idx="21">
                  <c:v>95</c:v>
                </c:pt>
                <c:pt idx="22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4E-47EF-B599-60480444B50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98282928"/>
        <c:axId val="1198276688"/>
      </c:lineChart>
      <c:catAx>
        <c:axId val="119828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1198276688"/>
        <c:crosses val="autoZero"/>
        <c:auto val="1"/>
        <c:lblAlgn val="ctr"/>
        <c:lblOffset val="100"/>
        <c:noMultiLvlLbl val="0"/>
      </c:catAx>
      <c:valAx>
        <c:axId val="1198276688"/>
        <c:scaling>
          <c:orientation val="minMax"/>
          <c:max val="6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119828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Xunta Sans" panose="00000500000000000000" pitchFamily="50" charset="0"/>
        </a:defRPr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960" b="0" i="0" u="none" strike="noStrike" kern="1200" baseline="0">
                <a:solidFill>
                  <a:schemeClr val="tx1"/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r>
              <a:rPr lang="es-ES" b="0" dirty="0"/>
              <a:t>Evolución accidentes motocicletas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960" b="0" i="0" u="none" strike="noStrike" kern="1200" baseline="0">
              <a:solidFill>
                <a:schemeClr val="tx1"/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752183520790548"/>
          <c:y val="0.124307"/>
          <c:w val="0.88747772630507737"/>
          <c:h val="0.7720810000000000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-2.8092039471102986E-17"/>
                  <c:y val="-1.07423875374093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38B-4A2B-8EFB-2CDEE37EDD95}"/>
                </c:ext>
              </c:extLst>
            </c:dLbl>
            <c:dLbl>
              <c:idx val="6"/>
              <c:layout>
                <c:manualLayout>
                  <c:x val="0"/>
                  <c:y val="-1.13006465838456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8B-4A2B-8EFB-2CDEE37EDD95}"/>
                </c:ext>
              </c:extLst>
            </c:dLbl>
            <c:dLbl>
              <c:idx val="7"/>
              <c:layout>
                <c:manualLayout>
                  <c:x val="0"/>
                  <c:y val="1.65519879184875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38B-4A2B-8EFB-2CDEE37EDD95}"/>
                </c:ext>
              </c:extLst>
            </c:dLbl>
            <c:dLbl>
              <c:idx val="8"/>
              <c:layout>
                <c:manualLayout>
                  <c:x val="0"/>
                  <c:y val="1.61532769523568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8B-4A2B-8EFB-2CDEE37EDD95}"/>
                </c:ext>
              </c:extLst>
            </c:dLbl>
            <c:dLbl>
              <c:idx val="9"/>
              <c:layout>
                <c:manualLayout>
                  <c:x val="0"/>
                  <c:y val="-5.33105949653639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38B-4A2B-8EFB-2CDEE37EDD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'motocicletas 16-23'!$H$6:$H$18</c:f>
              <c:strCach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'motocicletas 16-23'!$I$6:$I$18</c:f>
              <c:numCache>
                <c:formatCode>General</c:formatCode>
                <c:ptCount val="13"/>
                <c:pt idx="0">
                  <c:v>170</c:v>
                </c:pt>
                <c:pt idx="1">
                  <c:v>138</c:v>
                </c:pt>
                <c:pt idx="2">
                  <c:v>134</c:v>
                </c:pt>
                <c:pt idx="3">
                  <c:v>107</c:v>
                </c:pt>
                <c:pt idx="4">
                  <c:v>148</c:v>
                </c:pt>
                <c:pt idx="5">
                  <c:v>173</c:v>
                </c:pt>
                <c:pt idx="6">
                  <c:v>174</c:v>
                </c:pt>
                <c:pt idx="7">
                  <c:v>165</c:v>
                </c:pt>
                <c:pt idx="8">
                  <c:v>145</c:v>
                </c:pt>
                <c:pt idx="9">
                  <c:v>136</c:v>
                </c:pt>
                <c:pt idx="10">
                  <c:v>138</c:v>
                </c:pt>
                <c:pt idx="11">
                  <c:v>149</c:v>
                </c:pt>
                <c:pt idx="12">
                  <c:v>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8B-4A2B-8EFB-2CDEE37ED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noFill/>
          <a:ln w="3175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2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2094734552"/>
        <c:crosses val="autoZero"/>
        <c:crossBetween val="between"/>
        <c:majorUnit val="20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solidFill>
      <a:srgbClr val="FFFFFF"/>
    </a:solidFill>
    <a:ln w="12700" cap="flat" cmpd="sng" algn="ctr">
      <a:noFill/>
      <a:prstDash val="solid"/>
      <a:round/>
    </a:ln>
    <a:effectLst/>
  </c:spPr>
  <c:txPr>
    <a:bodyPr/>
    <a:lstStyle/>
    <a:p>
      <a:pPr>
        <a:defRPr sz="800">
          <a:latin typeface="Xunta Sans" panose="00000500000000000000" pitchFamily="50" charset="0"/>
        </a:defRPr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b="0"/>
            </a:pPr>
            <a:r>
              <a:rPr lang="es-ES" b="0" dirty="0"/>
              <a:t>Evolución accidentes ciclomotores</a:t>
            </a:r>
          </a:p>
        </c:rich>
      </c:tx>
      <c:overlay val="0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9.2670626290456748E-2"/>
          <c:y val="0.124732"/>
          <c:w val="0.90232917302857374"/>
          <c:h val="0.7713459999999999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A1BA66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invertIfNegative val="0"/>
          <c:dLbls>
            <c:dLbl>
              <c:idx val="5"/>
              <c:layout>
                <c:manualLayout>
                  <c:x val="0"/>
                  <c:y val="-5.40950520340122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59-46EC-A569-D09DAA09353C}"/>
                </c:ext>
              </c:extLst>
            </c:dLbl>
            <c:dLbl>
              <c:idx val="6"/>
              <c:layout>
                <c:manualLayout>
                  <c:x val="-5.6097281194914717E-17"/>
                  <c:y val="1.68537348045666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59-46EC-A569-D09DAA09353C}"/>
                </c:ext>
              </c:extLst>
            </c:dLbl>
            <c:dLbl>
              <c:idx val="7"/>
              <c:layout>
                <c:manualLayout>
                  <c:x val="0"/>
                  <c:y val="2.30127900328563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59-46EC-A569-D09DAA09353C}"/>
                </c:ext>
              </c:extLst>
            </c:dLbl>
            <c:dLbl>
              <c:idx val="8"/>
              <c:layout>
                <c:manualLayout>
                  <c:x val="0"/>
                  <c:y val="1.73532037384538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59-46EC-A569-D09DAA09353C}"/>
                </c:ext>
              </c:extLst>
            </c:dLbl>
            <c:dLbl>
              <c:idx val="9"/>
              <c:layout>
                <c:manualLayout>
                  <c:x val="-1.1485133378906226E-16"/>
                  <c:y val="1.73532037384538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59-46EC-A569-D09DAA09353C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'ciclomotores 16-23'!$H$1:$H$13</c:f>
              <c:strCach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'ciclomotores 16-23'!$I$1:$I$13</c:f>
              <c:numCache>
                <c:formatCode>General</c:formatCode>
                <c:ptCount val="13"/>
                <c:pt idx="0">
                  <c:v>66</c:v>
                </c:pt>
                <c:pt idx="1">
                  <c:v>57</c:v>
                </c:pt>
                <c:pt idx="2">
                  <c:v>54</c:v>
                </c:pt>
                <c:pt idx="3">
                  <c:v>72</c:v>
                </c:pt>
                <c:pt idx="4">
                  <c:v>40</c:v>
                </c:pt>
                <c:pt idx="5">
                  <c:v>35</c:v>
                </c:pt>
                <c:pt idx="6">
                  <c:v>43</c:v>
                </c:pt>
                <c:pt idx="7">
                  <c:v>45</c:v>
                </c:pt>
                <c:pt idx="8">
                  <c:v>39</c:v>
                </c:pt>
                <c:pt idx="9">
                  <c:v>20</c:v>
                </c:pt>
                <c:pt idx="10">
                  <c:v>26</c:v>
                </c:pt>
                <c:pt idx="11">
                  <c:v>28</c:v>
                </c:pt>
                <c:pt idx="1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59-46EC-A569-D09DAA093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ln w="3175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/>
            </a:pPr>
            <a:endParaRPr lang="es-E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/>
            </a:pPr>
            <a:endParaRPr lang="es-ES"/>
          </a:p>
        </c:txPr>
        <c:crossAx val="2094734552"/>
        <c:crosses val="autoZero"/>
        <c:crossBetween val="between"/>
        <c:majorUnit val="20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solidFill>
      <a:srgbClr val="FFFFFF"/>
    </a:solidFill>
    <a:ln w="12700" cap="flat">
      <a:noFill/>
      <a:prstDash val="solid"/>
      <a:round/>
    </a:ln>
    <a:effectLst/>
  </c:spPr>
  <c:txPr>
    <a:bodyPr/>
    <a:lstStyle/>
    <a:p>
      <a:pPr>
        <a:defRPr sz="800">
          <a:latin typeface="Xunta Sans" panose="00000500000000000000" pitchFamily="50" charset="0"/>
        </a:defRPr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b="0"/>
            </a:pPr>
            <a:r>
              <a:rPr lang="es-ES" b="0"/>
              <a:t>Evolución de atropelos a peóns</a:t>
            </a:r>
          </a:p>
        </c:rich>
      </c:tx>
      <c:layout>
        <c:manualLayout>
          <c:xMode val="edge"/>
          <c:yMode val="edge"/>
          <c:x val="0.2567205311044356"/>
          <c:y val="0"/>
          <c:w val="0.44359900000000002"/>
          <c:h val="0.123959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7.0984262042061486E-2"/>
          <c:y val="0.11520526261918555"/>
          <c:w val="0.92401599999999995"/>
          <c:h val="0.772684999999999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7C659E"/>
            </a:solidFill>
            <a:ln w="3175" cap="flat">
              <a:solidFill>
                <a:srgbClr val="F9F9F9"/>
              </a:solidFill>
              <a:prstDash val="solid"/>
              <a:round/>
            </a:ln>
            <a:effectLst>
              <a:outerShdw dir="5400000" algn="tl">
                <a:srgbClr val="000000">
                  <a:alpha val="0"/>
                </a:srgbClr>
              </a:outerShdw>
            </a:effectLst>
          </c:spPr>
          <c:invertIfNegative val="0"/>
          <c:dLbls>
            <c:dLbl>
              <c:idx val="5"/>
              <c:layout>
                <c:manualLayout>
                  <c:x val="0"/>
                  <c:y val="1.11745459680786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13F-4FD7-9E90-807700AE5C36}"/>
                </c:ext>
              </c:extLst>
            </c:dLbl>
            <c:dLbl>
              <c:idx val="6"/>
              <c:layout>
                <c:manualLayout>
                  <c:x val="-5.6440508589529242E-17"/>
                  <c:y val="2.79363649201965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13F-4FD7-9E90-807700AE5C36}"/>
                </c:ext>
              </c:extLst>
            </c:dLbl>
            <c:dLbl>
              <c:idx val="7"/>
              <c:layout>
                <c:manualLayout>
                  <c:x val="3.0786087597327672E-3"/>
                  <c:y val="1.11745459680785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13F-4FD7-9E90-807700AE5C36}"/>
                </c:ext>
              </c:extLst>
            </c:dLbl>
            <c:dLbl>
              <c:idx val="8"/>
              <c:layout>
                <c:manualLayout>
                  <c:x val="1.0181225819475798E-5"/>
                  <c:y val="1.65255696928715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3F-4FD7-9E90-807700AE5C36}"/>
                </c:ext>
              </c:extLst>
            </c:dLbl>
            <c:dLbl>
              <c:idx val="9"/>
              <c:layout>
                <c:manualLayout>
                  <c:x val="-1.1288101717905848E-16"/>
                  <c:y val="1.676181895211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13F-4FD7-9E90-807700AE5C36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'peons 16-23'!$I$3:$I$15</c:f>
              <c:strCach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'peons 16-23'!$J$3:$J$15</c:f>
              <c:numCache>
                <c:formatCode>General</c:formatCode>
                <c:ptCount val="13"/>
                <c:pt idx="0">
                  <c:v>84</c:v>
                </c:pt>
                <c:pt idx="1">
                  <c:v>91</c:v>
                </c:pt>
                <c:pt idx="2">
                  <c:v>72</c:v>
                </c:pt>
                <c:pt idx="3">
                  <c:v>107</c:v>
                </c:pt>
                <c:pt idx="4">
                  <c:v>97</c:v>
                </c:pt>
                <c:pt idx="5">
                  <c:v>87</c:v>
                </c:pt>
                <c:pt idx="6">
                  <c:v>93</c:v>
                </c:pt>
                <c:pt idx="7">
                  <c:v>79</c:v>
                </c:pt>
                <c:pt idx="8">
                  <c:v>71</c:v>
                </c:pt>
                <c:pt idx="9">
                  <c:v>43</c:v>
                </c:pt>
                <c:pt idx="10">
                  <c:v>69</c:v>
                </c:pt>
                <c:pt idx="11">
                  <c:v>67</c:v>
                </c:pt>
                <c:pt idx="12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3F-4FD7-9E90-807700AE5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ln w="3175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/>
            </a:pPr>
            <a:endParaRPr lang="es-E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2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 algn="ctr">
              <a:defRPr/>
            </a:pPr>
            <a:endParaRPr lang="es-ES"/>
          </a:p>
        </c:txPr>
        <c:crossAx val="2094734552"/>
        <c:crosses val="autoZero"/>
        <c:crossBetween val="between"/>
        <c:majorUnit val="20"/>
        <c:minorUnit val="5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solidFill>
      <a:srgbClr val="FFFFFF"/>
    </a:solidFill>
    <a:ln w="12700" cap="flat">
      <a:noFill/>
      <a:prstDash val="solid"/>
      <a:round/>
    </a:ln>
    <a:effectLst/>
  </c:spPr>
  <c:txPr>
    <a:bodyPr/>
    <a:lstStyle/>
    <a:p>
      <a:pPr>
        <a:defRPr sz="800">
          <a:latin typeface="Xunta Sans" panose="00000500000000000000" pitchFamily="50" charset="0"/>
        </a:defRPr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/>
              <a:t>Evolución de accidentes ciclistas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'CICLISTAS AUTONOMICOS'!$F$6:$F$18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'CICLISTAS AUTONOMICOS'!$G$6:$G$18</c:f>
              <c:numCache>
                <c:formatCode>General</c:formatCode>
                <c:ptCount val="13"/>
                <c:pt idx="0">
                  <c:v>38</c:v>
                </c:pt>
                <c:pt idx="1">
                  <c:v>36</c:v>
                </c:pt>
                <c:pt idx="2">
                  <c:v>45</c:v>
                </c:pt>
                <c:pt idx="3">
                  <c:v>50</c:v>
                </c:pt>
                <c:pt idx="4">
                  <c:v>57</c:v>
                </c:pt>
                <c:pt idx="5">
                  <c:v>51</c:v>
                </c:pt>
                <c:pt idx="6">
                  <c:v>66</c:v>
                </c:pt>
                <c:pt idx="7">
                  <c:v>50</c:v>
                </c:pt>
                <c:pt idx="8">
                  <c:v>41</c:v>
                </c:pt>
                <c:pt idx="9">
                  <c:v>49</c:v>
                </c:pt>
                <c:pt idx="10">
                  <c:v>39</c:v>
                </c:pt>
                <c:pt idx="11">
                  <c:v>44</c:v>
                </c:pt>
                <c:pt idx="12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A1-4C46-AD74-8787F04B5E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0303503"/>
        <c:axId val="1"/>
      </c:barChart>
      <c:catAx>
        <c:axId val="800303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es-ES"/>
          </a:p>
        </c:txPr>
        <c:crossAx val="1"/>
        <c:crosses val="autoZero"/>
        <c:auto val="1"/>
        <c:lblAlgn val="ctr"/>
        <c:lblOffset val="100"/>
        <c:tickMarkSkip val="1"/>
        <c:noMultiLvlLbl val="0"/>
      </c:catAx>
      <c:valAx>
        <c:axId val="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es-ES"/>
          </a:p>
        </c:txPr>
        <c:crossAx val="800303503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 b="0" i="0" u="none" strike="noStrike" baseline="0">
          <a:solidFill>
            <a:srgbClr val="000000"/>
          </a:solidFill>
          <a:latin typeface="Xunta Sans" panose="00000500000000000000" pitchFamily="50" charset="0"/>
          <a:ea typeface="Calibri Light"/>
          <a:cs typeface="Calibri Light"/>
        </a:defRPr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r>
              <a:rPr lang="es-ES"/>
              <a:t>Evolución vítimas motocicletas</a:t>
            </a:r>
          </a:p>
        </c:rich>
      </c:tx>
      <c:layout>
        <c:manualLayout>
          <c:xMode val="edge"/>
          <c:yMode val="edge"/>
          <c:x val="0.2627799727850503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'motocicletas 16-23'!$I$23</c:f>
              <c:strCache>
                <c:ptCount val="1"/>
                <c:pt idx="0">
                  <c:v>Falecidos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2455555555555585E-2"/>
                  <c:y val="-4.450427350427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F38-49A6-9FCF-4CB946D8719D}"/>
                </c:ext>
              </c:extLst>
            </c:dLbl>
            <c:dLbl>
              <c:idx val="2"/>
              <c:layout>
                <c:manualLayout>
                  <c:x val="-2.5637922705314037E-2"/>
                  <c:y val="-3.90769230769231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F38-49A6-9FCF-4CB946D8719D}"/>
                </c:ext>
              </c:extLst>
            </c:dLbl>
            <c:dLbl>
              <c:idx val="3"/>
              <c:layout>
                <c:manualLayout>
                  <c:x val="-3.1704106280193239E-2"/>
                  <c:y val="-3.90769230769230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F38-49A6-9FCF-4CB946D8719D}"/>
                </c:ext>
              </c:extLst>
            </c:dLbl>
            <c:dLbl>
              <c:idx val="4"/>
              <c:layout>
                <c:manualLayout>
                  <c:x val="-3.1773188405797161E-2"/>
                  <c:y val="-4.45042735042736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F38-49A6-9FCF-4CB946D8719D}"/>
                </c:ext>
              </c:extLst>
            </c:dLbl>
            <c:dLbl>
              <c:idx val="5"/>
              <c:layout>
                <c:manualLayout>
                  <c:x val="-2.3037922705314011E-2"/>
                  <c:y val="-3.3649572649572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F38-49A6-9FCF-4CB946D8719D}"/>
                </c:ext>
              </c:extLst>
            </c:dLbl>
            <c:dLbl>
              <c:idx val="6"/>
              <c:layout>
                <c:manualLayout>
                  <c:x val="-2.2570289855072465E-2"/>
                  <c:y val="-3.90769230769231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F38-49A6-9FCF-4CB946D8719D}"/>
                </c:ext>
              </c:extLst>
            </c:dLbl>
            <c:dLbl>
              <c:idx val="7"/>
              <c:layout>
                <c:manualLayout>
                  <c:x val="-3.2455555555555668E-2"/>
                  <c:y val="-4.450427350427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F38-49A6-9FCF-4CB946D8719D}"/>
                </c:ext>
              </c:extLst>
            </c:dLbl>
            <c:dLbl>
              <c:idx val="8"/>
              <c:layout>
                <c:manualLayout>
                  <c:x val="-2.9173188405797214E-2"/>
                  <c:y val="-3.90769230769231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F38-49A6-9FCF-4CB946D8719D}"/>
                </c:ext>
              </c:extLst>
            </c:dLbl>
            <c:dLbl>
              <c:idx val="9"/>
              <c:layout>
                <c:manualLayout>
                  <c:x val="-2.8751449275362433E-2"/>
                  <c:y val="-3.90769230769230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F38-49A6-9FCF-4CB946D8719D}"/>
                </c:ext>
              </c:extLst>
            </c:dLbl>
            <c:dLbl>
              <c:idx val="10"/>
              <c:layout>
                <c:manualLayout>
                  <c:x val="-2.91731884057971E-2"/>
                  <c:y val="-3.90769230769231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F38-49A6-9FCF-4CB946D8719D}"/>
                </c:ext>
              </c:extLst>
            </c:dLbl>
            <c:dLbl>
              <c:idx val="11"/>
              <c:layout>
                <c:manualLayout>
                  <c:x val="-3.2455555555555557E-2"/>
                  <c:y val="-4.450427350427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38-49A6-9FCF-4CB946D8719D}"/>
                </c:ext>
              </c:extLst>
            </c:dLbl>
            <c:dLbl>
              <c:idx val="12"/>
              <c:layout>
                <c:manualLayout>
                  <c:x val="-3.7992753623188408E-2"/>
                  <c:y val="-3.3649572649572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F38-49A6-9FCF-4CB946D871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'motocicletas 16-23'!$H$6:$H$18</c:f>
              <c:strCach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('motocicletas 16-23'!$J$23,'motocicletas 16-23'!$J$26,'motocicletas 16-23'!$J$29,'motocicletas 16-23'!$J$32,'motocicletas 16-23'!$J$35,'motocicletas 16-23'!$J$38,'motocicletas 16-23'!$J$41,'motocicletas 16-23'!$J$44,'motocicletas 16-23'!$J$47,'motocicletas 16-23'!$J$50,'motocicletas 16-23'!$J$53,'motocicletas 16-23'!$J$56,'motocicletas 16-23'!$J$59)</c:f>
              <c:numCache>
                <c:formatCode>General</c:formatCode>
                <c:ptCount val="13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2</c:v>
                </c:pt>
                <c:pt idx="4">
                  <c:v>7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6</c:v>
                </c:pt>
                <c:pt idx="9">
                  <c:v>5</c:v>
                </c:pt>
                <c:pt idx="10">
                  <c:v>6</c:v>
                </c:pt>
                <c:pt idx="11">
                  <c:v>8</c:v>
                </c:pt>
                <c:pt idx="12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38-49A6-9FCF-4CB946D8719D}"/>
            </c:ext>
          </c:extLst>
        </c:ser>
        <c:ser>
          <c:idx val="1"/>
          <c:order val="1"/>
          <c:tx>
            <c:v>Graves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'motocicletas 16-23'!$H$6:$H$18</c:f>
              <c:strCach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('motocicletas 16-23'!$J$21,'motocicletas 16-23'!$J$24,'motocicletas 16-23'!$J$27,'motocicletas 16-23'!$J$30,'motocicletas 16-23'!$J$33,'motocicletas 16-23'!$J$36,'motocicletas 16-23'!$J$39,'motocicletas 16-23'!$J$42,'motocicletas 16-23'!$J$45,'motocicletas 16-23'!$J$48,'motocicletas 16-23'!$J$51,'motocicletas 16-23'!$J$54,'motocicletas 16-23'!$J$57)</c:f>
              <c:numCache>
                <c:formatCode>General</c:formatCode>
                <c:ptCount val="13"/>
                <c:pt idx="0">
                  <c:v>56</c:v>
                </c:pt>
                <c:pt idx="1">
                  <c:v>30</c:v>
                </c:pt>
                <c:pt idx="2">
                  <c:v>39</c:v>
                </c:pt>
                <c:pt idx="3">
                  <c:v>30</c:v>
                </c:pt>
                <c:pt idx="4">
                  <c:v>41</c:v>
                </c:pt>
                <c:pt idx="5">
                  <c:v>51</c:v>
                </c:pt>
                <c:pt idx="6">
                  <c:v>40</c:v>
                </c:pt>
                <c:pt idx="7">
                  <c:v>34</c:v>
                </c:pt>
                <c:pt idx="8">
                  <c:v>28</c:v>
                </c:pt>
                <c:pt idx="9">
                  <c:v>30</c:v>
                </c:pt>
                <c:pt idx="10">
                  <c:v>34</c:v>
                </c:pt>
                <c:pt idx="11">
                  <c:v>29</c:v>
                </c:pt>
                <c:pt idx="12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38-49A6-9FCF-4CB946D8719D}"/>
            </c:ext>
          </c:extLst>
        </c:ser>
        <c:ser>
          <c:idx val="2"/>
          <c:order val="2"/>
          <c:tx>
            <c:v>Leves</c:v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'motocicletas 16-23'!$H$6:$H$18</c:f>
              <c:strCach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('motocicletas 16-23'!$J$22,'motocicletas 16-23'!$J$25,'motocicletas 16-23'!$J$28,'motocicletas 16-23'!$J$31,'motocicletas 16-23'!$J$34,'motocicletas 16-23'!$J$37,'motocicletas 16-23'!$J$40,'motocicletas 16-23'!$J$43,'motocicletas 16-23'!$J$46,'motocicletas 16-23'!$J$49,'motocicletas 16-23'!$J$52,'motocicletas 16-23'!$J$55,'motocicletas 16-23'!$J$58)</c:f>
              <c:numCache>
                <c:formatCode>General</c:formatCode>
                <c:ptCount val="13"/>
                <c:pt idx="0">
                  <c:v>126</c:v>
                </c:pt>
                <c:pt idx="1">
                  <c:v>118</c:v>
                </c:pt>
                <c:pt idx="2">
                  <c:v>103</c:v>
                </c:pt>
                <c:pt idx="3">
                  <c:v>79</c:v>
                </c:pt>
                <c:pt idx="4">
                  <c:v>113</c:v>
                </c:pt>
                <c:pt idx="5">
                  <c:v>135</c:v>
                </c:pt>
                <c:pt idx="6">
                  <c:v>146</c:v>
                </c:pt>
                <c:pt idx="7">
                  <c:v>141</c:v>
                </c:pt>
                <c:pt idx="8">
                  <c:v>124</c:v>
                </c:pt>
                <c:pt idx="9">
                  <c:v>110</c:v>
                </c:pt>
                <c:pt idx="10">
                  <c:v>110</c:v>
                </c:pt>
                <c:pt idx="11">
                  <c:v>132</c:v>
                </c:pt>
                <c:pt idx="12">
                  <c:v>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38-49A6-9FCF-4CB946D87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2094734552"/>
        <c:crosses val="autoZero"/>
        <c:crossBetween val="between"/>
        <c:majorUnit val="30"/>
        <c:min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sz="800">
          <a:latin typeface="Xunta Sans" panose="00000500000000000000" pitchFamily="50" charset="0"/>
        </a:defRPr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r>
              <a:rPr lang="es-ES"/>
              <a:t>Evolución vítimas ciclomotores</a:t>
            </a:r>
          </a:p>
        </c:rich>
      </c:tx>
      <c:layout>
        <c:manualLayout>
          <c:xMode val="edge"/>
          <c:yMode val="edge"/>
          <c:x val="0.35434251207729467"/>
          <c:y val="5.4682995784242428E-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7.2419500974867226E-2"/>
          <c:y val="0.14257708472462807"/>
          <c:w val="0.92258099999999998"/>
          <c:h val="0.63301099999999999"/>
        </c:manualLayout>
      </c:layout>
      <c:lineChart>
        <c:grouping val="standard"/>
        <c:varyColors val="0"/>
        <c:ser>
          <c:idx val="0"/>
          <c:order val="0"/>
          <c:tx>
            <c:strRef>
              <c:f>'ciclomotores 16-23'!$I$20</c:f>
              <c:strCache>
                <c:ptCount val="1"/>
                <c:pt idx="0">
                  <c:v>Falecidos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8636473429951691E-2"/>
                  <c:y val="-4.450427350427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5CBC-4D93-8107-AEAE42843A8F}"/>
                </c:ext>
              </c:extLst>
            </c:dLbl>
            <c:dLbl>
              <c:idx val="1"/>
              <c:layout>
                <c:manualLayout>
                  <c:x val="-1.0184541062801932E-2"/>
                  <c:y val="-2.82222222222223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CBC-4D93-8107-AEAE42843A8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CBC-4D93-8107-AEAE42843A8F}"/>
                </c:ext>
              </c:extLst>
            </c:dLbl>
            <c:dLbl>
              <c:idx val="3"/>
              <c:layout>
                <c:manualLayout>
                  <c:x val="-2.5568840579710202E-2"/>
                  <c:y val="-4.450427350427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CBC-4D93-8107-AEAE42843A8F}"/>
                </c:ext>
              </c:extLst>
            </c:dLbl>
            <c:dLbl>
              <c:idx val="4"/>
              <c:layout>
                <c:manualLayout>
                  <c:x val="-3.0500000000000055E-2"/>
                  <c:y val="-4.45042735042736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CBC-4D93-8107-AEAE42843A8F}"/>
                </c:ext>
              </c:extLst>
            </c:dLbl>
            <c:dLbl>
              <c:idx val="5"/>
              <c:layout>
                <c:manualLayout>
                  <c:x val="-6.3690821256038649E-3"/>
                  <c:y val="-1.93029914529914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CBC-4D93-8107-AEAE42843A8F}"/>
                </c:ext>
              </c:extLst>
            </c:dLbl>
            <c:dLbl>
              <c:idx val="6"/>
              <c:layout>
                <c:manualLayout>
                  <c:x val="-1.8229468599033818E-2"/>
                  <c:y val="-3.90769230769230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CBC-4D93-8107-AEAE42843A8F}"/>
                </c:ext>
              </c:extLst>
            </c:dLbl>
            <c:dLbl>
              <c:idx val="7"/>
              <c:layout>
                <c:manualLayout>
                  <c:x val="-2.8636473429951802E-2"/>
                  <c:y val="-3.36495726495727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CBC-4D93-8107-AEAE42843A8F}"/>
                </c:ext>
              </c:extLst>
            </c:dLbl>
            <c:dLbl>
              <c:idx val="8"/>
              <c:layout>
                <c:manualLayout>
                  <c:x val="-4.9718115942029101E-2"/>
                  <c:y val="-3.56666666666667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BC-4D93-8107-AEAE42843A8F}"/>
                </c:ext>
              </c:extLst>
            </c:dLbl>
            <c:dLbl>
              <c:idx val="9"/>
              <c:layout>
                <c:manualLayout>
                  <c:x val="-8.6104448692036571E-3"/>
                  <c:y val="-1.90981439213392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CBC-4D93-8107-AEAE42843A8F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CBC-4D93-8107-AEAE42843A8F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CBC-4D93-8107-AEAE42843A8F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CBC-4D93-8107-AEAE42843A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'ciclomotores 16-23'!$H$1:$H$13</c:f>
              <c:strCach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('ciclomotores 16-23'!$J$20,'ciclomotores 16-23'!$J$23,'ciclomotores 16-23'!$J$26,'ciclomotores 16-23'!$J$29,'ciclomotores 16-23'!$J$32,'ciclomotores 16-23'!$J$35,'ciclomotores 16-23'!$J$38,'ciclomotores 16-23'!$J$41,'ciclomotores 16-23'!$J$44,'ciclomotores 16-23'!$J$47,'ciclomotores 16-23'!$J$50,'ciclomotores 16-23'!$J$53,'ciclomotores 16-23'!$J$56)</c:f>
              <c:numCache>
                <c:formatCode>General</c:formatCode>
                <c:ptCount val="13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 formatCode="@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BC-4D93-8107-AEAE42843A8F}"/>
            </c:ext>
          </c:extLst>
        </c:ser>
        <c:ser>
          <c:idx val="1"/>
          <c:order val="1"/>
          <c:tx>
            <c:v>Graves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7970753478841717E-3"/>
                  <c:y val="-1.90981439213391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CBC-4D93-8107-AEAE42843A8F}"/>
                </c:ext>
              </c:extLst>
            </c:dLbl>
            <c:dLbl>
              <c:idx val="2"/>
              <c:layout>
                <c:manualLayout>
                  <c:x val="-3.6083091787439611E-2"/>
                  <c:y val="-4.99316239316240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CBC-4D93-8107-AEAE42843A8F}"/>
                </c:ext>
              </c:extLst>
            </c:dLbl>
            <c:dLbl>
              <c:idx val="4"/>
              <c:layout>
                <c:manualLayout>
                  <c:x val="-2.5722222222222223E-2"/>
                  <c:y val="-3.90769230769231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CBC-4D93-8107-AEAE42843A8F}"/>
                </c:ext>
              </c:extLst>
            </c:dLbl>
            <c:dLbl>
              <c:idx val="5"/>
              <c:layout>
                <c:manualLayout>
                  <c:x val="-2.9387922705314064E-2"/>
                  <c:y val="-3.90769230769230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CBC-4D93-8107-AEAE42843A8F}"/>
                </c:ext>
              </c:extLst>
            </c:dLbl>
            <c:dLbl>
              <c:idx val="6"/>
              <c:layout>
                <c:manualLayout>
                  <c:x val="-3.484082125603865E-2"/>
                  <c:y val="-4.450427350427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CBC-4D93-8107-AEAE42843A8F}"/>
                </c:ext>
              </c:extLst>
            </c:dLbl>
            <c:dLbl>
              <c:idx val="7"/>
              <c:layout>
                <c:manualLayout>
                  <c:x val="-4.1813661452080868E-2"/>
                  <c:y val="-5.19079413918846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CBC-4D93-8107-AEAE42843A8F}"/>
                </c:ext>
              </c:extLst>
            </c:dLbl>
            <c:dLbl>
              <c:idx val="8"/>
              <c:layout>
                <c:manualLayout>
                  <c:x val="-2.6105555555555666E-2"/>
                  <c:y val="-3.90769230769231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CBC-4D93-8107-AEAE42843A8F}"/>
                </c:ext>
              </c:extLst>
            </c:dLbl>
            <c:dLbl>
              <c:idx val="9"/>
              <c:layout>
                <c:manualLayout>
                  <c:x val="-3.2616666666666669E-2"/>
                  <c:y val="-4.450427350427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CBC-4D93-8107-AEAE42843A8F}"/>
                </c:ext>
              </c:extLst>
            </c:dLbl>
            <c:dLbl>
              <c:idx val="10"/>
              <c:layout>
                <c:manualLayout>
                  <c:x val="-3.1819082125603866E-2"/>
                  <c:y val="-4.99316239316239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5CBC-4D93-8107-AEAE42843A8F}"/>
                </c:ext>
              </c:extLst>
            </c:dLbl>
            <c:dLbl>
              <c:idx val="11"/>
              <c:layout>
                <c:manualLayout>
                  <c:x val="-6.2533816425120889E-2"/>
                  <c:y val="-1.1940170940171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CBC-4D93-8107-AEAE42843A8F}"/>
                </c:ext>
              </c:extLst>
            </c:dLbl>
            <c:dLbl>
              <c:idx val="12"/>
              <c:layout>
                <c:manualLayout>
                  <c:x val="-9.0649758454107408E-3"/>
                  <c:y val="4.34188034188034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CBC-4D93-8107-AEAE42843A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'ciclomotores 16-23'!$H$1:$H$13</c:f>
              <c:strCach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('ciclomotores 16-23'!$J$18,'ciclomotores 16-23'!$J$21,'ciclomotores 16-23'!$J$24,'ciclomotores 16-23'!$J$27,'ciclomotores 16-23'!$J$30,'ciclomotores 16-23'!$J$33,'ciclomotores 16-23'!$J$36,'ciclomotores 16-23'!$J$39,'ciclomotores 16-23'!$J$42,'ciclomotores 16-23'!$J$45,'ciclomotores 16-23'!$J$48,'ciclomotores 16-23'!$J$51,'ciclomotores 16-23'!$J$54)</c:f>
              <c:numCache>
                <c:formatCode>General</c:formatCode>
                <c:ptCount val="13"/>
                <c:pt idx="0">
                  <c:v>18</c:v>
                </c:pt>
                <c:pt idx="1">
                  <c:v>8</c:v>
                </c:pt>
                <c:pt idx="2">
                  <c:v>13</c:v>
                </c:pt>
                <c:pt idx="3">
                  <c:v>15</c:v>
                </c:pt>
                <c:pt idx="4">
                  <c:v>11</c:v>
                </c:pt>
                <c:pt idx="5">
                  <c:v>8</c:v>
                </c:pt>
                <c:pt idx="6">
                  <c:v>7</c:v>
                </c:pt>
                <c:pt idx="7">
                  <c:v>11</c:v>
                </c:pt>
                <c:pt idx="8">
                  <c:v>6</c:v>
                </c:pt>
                <c:pt idx="9">
                  <c:v>4</c:v>
                </c:pt>
                <c:pt idx="10">
                  <c:v>5</c:v>
                </c:pt>
                <c:pt idx="11">
                  <c:v>11</c:v>
                </c:pt>
                <c:pt idx="12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CBC-4D93-8107-AEAE42843A8F}"/>
            </c:ext>
          </c:extLst>
        </c:ser>
        <c:ser>
          <c:idx val="2"/>
          <c:order val="2"/>
          <c:tx>
            <c:strRef>
              <c:f>'ciclomotores 16-23'!$I$19</c:f>
              <c:strCache>
                <c:ptCount val="1"/>
                <c:pt idx="0">
                  <c:v>Leves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4380676328502432E-2"/>
                  <c:y val="-4.4504273504273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CBC-4D93-8107-AEAE42843A8F}"/>
                </c:ext>
              </c:extLst>
            </c:dLbl>
            <c:dLbl>
              <c:idx val="1"/>
              <c:layout>
                <c:manualLayout>
                  <c:x val="-3.5346859903381642E-2"/>
                  <c:y val="-3.90769230769230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CBC-4D93-8107-AEAE42843A8F}"/>
                </c:ext>
              </c:extLst>
            </c:dLbl>
            <c:dLbl>
              <c:idx val="2"/>
              <c:layout>
                <c:manualLayout>
                  <c:x val="-4.433502415458937E-2"/>
                  <c:y val="-5.53589743589743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5CBC-4D93-8107-AEAE42843A8F}"/>
                </c:ext>
              </c:extLst>
            </c:dLbl>
            <c:dLbl>
              <c:idx val="3"/>
              <c:layout>
                <c:manualLayout>
                  <c:x val="-2.963333333333339E-2"/>
                  <c:y val="-5.53589743589743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CBC-4D93-8107-AEAE42843A8F}"/>
                </c:ext>
              </c:extLst>
            </c:dLbl>
            <c:dLbl>
              <c:idx val="4"/>
              <c:layout>
                <c:manualLayout>
                  <c:x val="-2.2064009661835804E-2"/>
                  <c:y val="-6.07863247863247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5CBC-4D93-8107-AEAE42843A8F}"/>
                </c:ext>
              </c:extLst>
            </c:dLbl>
            <c:dLbl>
              <c:idx val="7"/>
              <c:layout>
                <c:manualLayout>
                  <c:x val="-2.8038164251207729E-2"/>
                  <c:y val="-4.45042735042734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CBC-4D93-8107-AEAE42843A8F}"/>
                </c:ext>
              </c:extLst>
            </c:dLbl>
            <c:dLbl>
              <c:idx val="8"/>
              <c:layout>
                <c:manualLayout>
                  <c:x val="-2.8084299516908214E-2"/>
                  <c:y val="-3.3649572649572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CBC-4D93-8107-AEAE42843A8F}"/>
                </c:ext>
              </c:extLst>
            </c:dLbl>
            <c:dLbl>
              <c:idx val="12"/>
              <c:layout>
                <c:manualLayout>
                  <c:x val="-2.3475120772946861E-2"/>
                  <c:y val="-6.07863247863247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CBC-4D93-8107-AEAE42843A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('ciclomotores 16-23'!$J$19,'ciclomotores 16-23'!$J$22,'ciclomotores 16-23'!$J$25,'ciclomotores 16-23'!$J$28,'ciclomotores 16-23'!$J$31,'ciclomotores 16-23'!$J$34,'ciclomotores 16-23'!$J$37,'ciclomotores 16-23'!$J$40,'ciclomotores 16-23'!$J$43,'ciclomotores 16-23'!$J$46,'ciclomotores 16-23'!$J$49,'ciclomotores 16-23'!$J$52,'ciclomotores 16-23'!$J$55)</c:f>
              <c:numCache>
                <c:formatCode>General</c:formatCode>
                <c:ptCount val="13"/>
                <c:pt idx="0">
                  <c:v>52</c:v>
                </c:pt>
                <c:pt idx="1">
                  <c:v>50</c:v>
                </c:pt>
                <c:pt idx="2">
                  <c:v>43</c:v>
                </c:pt>
                <c:pt idx="3">
                  <c:v>60</c:v>
                </c:pt>
                <c:pt idx="4">
                  <c:v>27</c:v>
                </c:pt>
                <c:pt idx="5">
                  <c:v>25</c:v>
                </c:pt>
                <c:pt idx="6">
                  <c:v>36</c:v>
                </c:pt>
                <c:pt idx="7">
                  <c:v>33</c:v>
                </c:pt>
                <c:pt idx="8">
                  <c:v>32</c:v>
                </c:pt>
                <c:pt idx="9">
                  <c:v>15</c:v>
                </c:pt>
                <c:pt idx="10">
                  <c:v>20</c:v>
                </c:pt>
                <c:pt idx="11">
                  <c:v>18</c:v>
                </c:pt>
                <c:pt idx="12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CBC-4D93-8107-AEAE42843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7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2094734552"/>
        <c:crosses val="autoZero"/>
        <c:crossBetween val="between"/>
        <c:majorUnit val="10"/>
        <c:minorUnit val="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sz="800">
          <a:latin typeface="Xunta Sans" panose="00000500000000000000" pitchFamily="50" charset="0"/>
        </a:defRPr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r>
              <a:rPr lang="es-ES" dirty="0"/>
              <a:t>Evolución </a:t>
            </a:r>
            <a:r>
              <a:rPr lang="es-ES" dirty="0" err="1"/>
              <a:t>vítimas</a:t>
            </a:r>
            <a:r>
              <a:rPr lang="es-ES" dirty="0"/>
              <a:t> </a:t>
            </a:r>
            <a:r>
              <a:rPr lang="es-ES" dirty="0" err="1"/>
              <a:t>peóns</a:t>
            </a:r>
            <a:endParaRPr lang="es-ES" dirty="0"/>
          </a:p>
        </c:rich>
      </c:tx>
      <c:layout>
        <c:manualLayout>
          <c:xMode val="edge"/>
          <c:yMode val="edge"/>
          <c:x val="0.3327910628019323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6.5891599999999995E-2"/>
          <c:y val="0.10852100000000001"/>
          <c:w val="0.92910800000000004"/>
          <c:h val="0.66891699999999998"/>
        </c:manualLayout>
      </c:layout>
      <c:lineChart>
        <c:grouping val="standard"/>
        <c:varyColors val="0"/>
        <c:ser>
          <c:idx val="0"/>
          <c:order val="0"/>
          <c:tx>
            <c:strRef>
              <c:f>'peons 16-23'!$J$21</c:f>
              <c:strCache>
                <c:ptCount val="1"/>
                <c:pt idx="0">
                  <c:v>Falecidos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4.8353623188405852E-2"/>
                  <c:y val="-3.3649572649572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D88-4DBE-BCAB-6786FCD013ED}"/>
                </c:ext>
              </c:extLst>
            </c:dLbl>
            <c:dLbl>
              <c:idx val="7"/>
              <c:layout>
                <c:manualLayout>
                  <c:x val="-3.2455555555555668E-2"/>
                  <c:y val="-3.90769230769230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D88-4DBE-BCAB-6786FCD013ED}"/>
                </c:ext>
              </c:extLst>
            </c:dLbl>
            <c:dLbl>
              <c:idx val="8"/>
              <c:layout>
                <c:manualLayout>
                  <c:x val="-2.9065942028985506E-2"/>
                  <c:y val="-3.3649572649572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D88-4DBE-BCAB-6786FCD013ED}"/>
                </c:ext>
              </c:extLst>
            </c:dLbl>
            <c:dLbl>
              <c:idx val="9"/>
              <c:layout>
                <c:manualLayout>
                  <c:x val="-9.8164251207729465E-4"/>
                  <c:y val="9.76923076923066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D88-4DBE-BCAB-6786FCD013ED}"/>
                </c:ext>
              </c:extLst>
            </c:dLbl>
            <c:dLbl>
              <c:idx val="10"/>
              <c:layout>
                <c:manualLayout>
                  <c:x val="-3.2133574879227168E-2"/>
                  <c:y val="-4.99316239316240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D88-4DBE-BCAB-6786FCD013ED}"/>
                </c:ext>
              </c:extLst>
            </c:dLbl>
            <c:dLbl>
              <c:idx val="11"/>
              <c:layout>
                <c:manualLayout>
                  <c:x val="-3.4027777777777775E-2"/>
                  <c:y val="-3.90769230769230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D88-4DBE-BCAB-6786FCD013ED}"/>
                </c:ext>
              </c:extLst>
            </c:dLbl>
            <c:dLbl>
              <c:idx val="12"/>
              <c:layout>
                <c:manualLayout>
                  <c:x val="-3.9750724637681159E-2"/>
                  <c:y val="-4.99316239316240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D88-4DBE-BCAB-6786FCD013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'peons 16-23'!$I$3:$I$15</c:f>
              <c:strCach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('peons 16-23'!$K$21,'peons 16-23'!$K$24,'peons 16-23'!$K$27,'peons 16-23'!$K$30,'peons 16-23'!$K$33,'peons 16-23'!$K$36,'peons 16-23'!$K$39,'peons 16-23'!$K$42,'peons 16-23'!$K$45,'peons 16-23'!$K$48,'peons 16-23'!$K$51,'peons 16-23'!$K$54,'peons 16-23'!$K$57)</c:f>
              <c:numCache>
                <c:formatCode>General</c:formatCode>
                <c:ptCount val="13"/>
                <c:pt idx="0">
                  <c:v>6</c:v>
                </c:pt>
                <c:pt idx="1">
                  <c:v>9</c:v>
                </c:pt>
                <c:pt idx="2">
                  <c:v>4</c:v>
                </c:pt>
                <c:pt idx="3">
                  <c:v>9</c:v>
                </c:pt>
                <c:pt idx="4">
                  <c:v>8</c:v>
                </c:pt>
                <c:pt idx="5">
                  <c:v>8</c:v>
                </c:pt>
                <c:pt idx="6">
                  <c:v>13</c:v>
                </c:pt>
                <c:pt idx="7">
                  <c:v>8</c:v>
                </c:pt>
                <c:pt idx="8">
                  <c:v>9</c:v>
                </c:pt>
                <c:pt idx="9">
                  <c:v>3</c:v>
                </c:pt>
                <c:pt idx="10">
                  <c:v>9</c:v>
                </c:pt>
                <c:pt idx="11">
                  <c:v>10</c:v>
                </c:pt>
                <c:pt idx="12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88-4DBE-BCAB-6786FCD013ED}"/>
            </c:ext>
          </c:extLst>
        </c:ser>
        <c:ser>
          <c:idx val="1"/>
          <c:order val="1"/>
          <c:tx>
            <c:v>Graves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0094444444444455E-2"/>
                  <c:y val="4.23333333333333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88-4DBE-BCAB-6786FCD013ED}"/>
                </c:ext>
              </c:extLst>
            </c:dLbl>
            <c:dLbl>
              <c:idx val="3"/>
              <c:layout>
                <c:manualLayout>
                  <c:x val="-3.6144444444444444E-2"/>
                  <c:y val="-3.3649572649572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D88-4DBE-BCAB-6786FCD013ED}"/>
                </c:ext>
              </c:extLst>
            </c:dLbl>
            <c:dLbl>
              <c:idx val="4"/>
              <c:layout>
                <c:manualLayout>
                  <c:x val="-3.9212077294685989E-2"/>
                  <c:y val="-3.3649572649572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D88-4DBE-BCAB-6786FCD013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'peons 16-23'!$I$3:$I$15</c:f>
              <c:strCach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('peons 16-23'!$K$19,'peons 16-23'!$K$22,'peons 16-23'!$K$25,'peons 16-23'!$K$28,'peons 16-23'!$K$31,'peons 16-23'!$K$34,'peons 16-23'!$K$37,'peons 16-23'!$K$40,'peons 16-23'!$K$43,'peons 16-23'!$K$46,'peons 16-23'!$K$49,'peons 16-23'!$K$52,'peons 16-23'!$K$55)</c:f>
              <c:numCache>
                <c:formatCode>General</c:formatCode>
                <c:ptCount val="13"/>
                <c:pt idx="0">
                  <c:v>36</c:v>
                </c:pt>
                <c:pt idx="1">
                  <c:v>48</c:v>
                </c:pt>
                <c:pt idx="2">
                  <c:v>22</c:v>
                </c:pt>
                <c:pt idx="3">
                  <c:v>40</c:v>
                </c:pt>
                <c:pt idx="4">
                  <c:v>40</c:v>
                </c:pt>
                <c:pt idx="5">
                  <c:v>25</c:v>
                </c:pt>
                <c:pt idx="6">
                  <c:v>20</c:v>
                </c:pt>
                <c:pt idx="7">
                  <c:v>18</c:v>
                </c:pt>
                <c:pt idx="8">
                  <c:v>24</c:v>
                </c:pt>
                <c:pt idx="9">
                  <c:v>11</c:v>
                </c:pt>
                <c:pt idx="10">
                  <c:v>22</c:v>
                </c:pt>
                <c:pt idx="11">
                  <c:v>21</c:v>
                </c:pt>
                <c:pt idx="12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88-4DBE-BCAB-6786FCD013ED}"/>
            </c:ext>
          </c:extLst>
        </c:ser>
        <c:ser>
          <c:idx val="2"/>
          <c:order val="2"/>
          <c:tx>
            <c:v>Leves</c:v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4649033816425145E-2"/>
                  <c:y val="4.23333333333332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D88-4DBE-BCAB-6786FCD013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'peons 16-23'!$I$3:$I$15</c:f>
              <c:strCach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('peons 16-23'!$K$20,'peons 16-23'!$K$23,'peons 16-23'!$K$26,'peons 16-23'!$K$29,'peons 16-23'!$K$32,'peons 16-23'!$K$35,'peons 16-23'!$K$38,'peons 16-23'!$K$41,'peons 16-23'!$K$44,'peons 16-23'!$K$47,'peons 16-23'!$K$50,'peons 16-23'!$K$53,'peons 16-23'!$K$56)</c:f>
              <c:numCache>
                <c:formatCode>General</c:formatCode>
                <c:ptCount val="13"/>
                <c:pt idx="0">
                  <c:v>46</c:v>
                </c:pt>
                <c:pt idx="1">
                  <c:v>39</c:v>
                </c:pt>
                <c:pt idx="2">
                  <c:v>54</c:v>
                </c:pt>
                <c:pt idx="3">
                  <c:v>65</c:v>
                </c:pt>
                <c:pt idx="4">
                  <c:v>52</c:v>
                </c:pt>
                <c:pt idx="5">
                  <c:v>59</c:v>
                </c:pt>
                <c:pt idx="6">
                  <c:v>62</c:v>
                </c:pt>
                <c:pt idx="7">
                  <c:v>56</c:v>
                </c:pt>
                <c:pt idx="8">
                  <c:v>41</c:v>
                </c:pt>
                <c:pt idx="9">
                  <c:v>33</c:v>
                </c:pt>
                <c:pt idx="10">
                  <c:v>41</c:v>
                </c:pt>
                <c:pt idx="11">
                  <c:v>37</c:v>
                </c:pt>
                <c:pt idx="12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88-4DBE-BCAB-6786FCD013E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2094734552"/>
        <c:crosses val="autoZero"/>
        <c:crossBetween val="between"/>
        <c:majorUnit val="10"/>
        <c:minorUnit val="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sz="800">
          <a:latin typeface="Xunta Sans" panose="00000500000000000000" pitchFamily="50" charset="0"/>
        </a:defRPr>
      </a:pPr>
      <a:endParaRPr lang="es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 dirty="0">
                <a:solidFill>
                  <a:srgbClr val="595959"/>
                </a:solidFill>
              </a:rPr>
              <a:t>Evolución </a:t>
            </a:r>
            <a:r>
              <a:rPr lang="es-ES" dirty="0" err="1">
                <a:solidFill>
                  <a:srgbClr val="595959"/>
                </a:solidFill>
              </a:rPr>
              <a:t>vítimas</a:t>
            </a:r>
            <a:r>
              <a:rPr lang="es-ES" dirty="0">
                <a:solidFill>
                  <a:srgbClr val="595959"/>
                </a:solidFill>
              </a:rPr>
              <a:t> ciclistas 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'CICLISTAS AUTONOMICOS'!$J$4</c:f>
              <c:strCache>
                <c:ptCount val="1"/>
                <c:pt idx="0">
                  <c:v>Falecidos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4.2770531400966184E-2"/>
                  <c:y val="-1.73675213675215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931-4550-AB1C-A487C221B7D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31-4550-AB1C-A487C221B7D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931-4550-AB1C-A487C221B7DB}"/>
                </c:ext>
              </c:extLst>
            </c:dLbl>
            <c:dLbl>
              <c:idx val="3"/>
              <c:layout>
                <c:manualLayout>
                  <c:x val="-3.0499999999999999E-2"/>
                  <c:y val="-2.82222222222223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931-4550-AB1C-A487C221B7D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931-4550-AB1C-A487C221B7DB}"/>
                </c:ext>
              </c:extLst>
            </c:dLbl>
            <c:dLbl>
              <c:idx val="5"/>
              <c:layout>
                <c:manualLayout>
                  <c:x val="-3.1704106280193184E-2"/>
                  <c:y val="-4.450427350427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931-4550-AB1C-A487C221B7DB}"/>
                </c:ext>
              </c:extLst>
            </c:dLbl>
            <c:dLbl>
              <c:idx val="6"/>
              <c:layout>
                <c:manualLayout>
                  <c:x val="-3.3567632850241488E-2"/>
                  <c:y val="-3.90769230769231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931-4550-AB1C-A487C221B7DB}"/>
                </c:ext>
              </c:extLst>
            </c:dLbl>
            <c:dLbl>
              <c:idx val="7"/>
              <c:layout>
                <c:manualLayout>
                  <c:x val="-4.5838164251207729E-2"/>
                  <c:y val="-2.82222222222223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931-4550-AB1C-A487C221B7DB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931-4550-AB1C-A487C221B7DB}"/>
                </c:ext>
              </c:extLst>
            </c:dLbl>
            <c:dLbl>
              <c:idx val="9"/>
              <c:layout>
                <c:manualLayout>
                  <c:x val="-2.7432367149758455E-2"/>
                  <c:y val="-3.36495726495727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931-4550-AB1C-A487C221B7DB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931-4550-AB1C-A487C221B7DB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931-4550-AB1C-A487C221B7DB}"/>
                </c:ext>
              </c:extLst>
            </c:dLbl>
            <c:dLbl>
              <c:idx val="12"/>
              <c:layout>
                <c:manualLayout>
                  <c:x val="-1.3298309178743962E-2"/>
                  <c:y val="-1.1940170940171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931-4550-AB1C-A487C221B7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>
                    <a:solidFill>
                      <a:srgbClr val="595959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'CICLISTAS AUTONOMICOS'!$I$5:$I$17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'CICLISTAS AUTONOMICOS'!$J$5:$J$17</c:f>
              <c:numCache>
                <c:formatCode>General</c:formatCode>
                <c:ptCount val="13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31-4550-AB1C-A487C221B7DB}"/>
            </c:ext>
          </c:extLst>
        </c:ser>
        <c:ser>
          <c:idx val="1"/>
          <c:order val="1"/>
          <c:tx>
            <c:strRef>
              <c:f>'CICLISTAS AUTONOMICOS'!$K$4</c:f>
              <c:strCache>
                <c:ptCount val="1"/>
                <c:pt idx="0">
                  <c:v>Graves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</c:marker>
          <c:dLbls>
            <c:dLbl>
              <c:idx val="6"/>
              <c:layout>
                <c:manualLayout>
                  <c:x val="-3.4925120772946801E-2"/>
                  <c:y val="-4.450427350427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931-4550-AB1C-A487C221B7DB}"/>
                </c:ext>
              </c:extLst>
            </c:dLbl>
            <c:dLbl>
              <c:idx val="9"/>
              <c:layout>
                <c:manualLayout>
                  <c:x val="-3.7095410628019326E-2"/>
                  <c:y val="-4.450427350427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931-4550-AB1C-A487C221B7DB}"/>
                </c:ext>
              </c:extLst>
            </c:dLbl>
            <c:dLbl>
              <c:idx val="10"/>
              <c:layout>
                <c:manualLayout>
                  <c:x val="-2.8789855072463882E-2"/>
                  <c:y val="-3.90769230769230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931-4550-AB1C-A487C221B7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>
                    <a:solidFill>
                      <a:srgbClr val="595959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'CICLISTAS AUTONOMICOS'!$I$5:$I$17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'CICLISTAS AUTONOMICOS'!$K$5:$K$17</c:f>
              <c:numCache>
                <c:formatCode>General</c:formatCode>
                <c:ptCount val="13"/>
                <c:pt idx="0">
                  <c:v>8</c:v>
                </c:pt>
                <c:pt idx="1">
                  <c:v>9</c:v>
                </c:pt>
                <c:pt idx="2">
                  <c:v>11</c:v>
                </c:pt>
                <c:pt idx="3">
                  <c:v>16</c:v>
                </c:pt>
                <c:pt idx="4">
                  <c:v>15</c:v>
                </c:pt>
                <c:pt idx="5">
                  <c:v>17</c:v>
                </c:pt>
                <c:pt idx="6">
                  <c:v>11</c:v>
                </c:pt>
                <c:pt idx="7">
                  <c:v>6</c:v>
                </c:pt>
                <c:pt idx="8">
                  <c:v>6</c:v>
                </c:pt>
                <c:pt idx="9">
                  <c:v>10</c:v>
                </c:pt>
                <c:pt idx="10">
                  <c:v>11</c:v>
                </c:pt>
                <c:pt idx="11">
                  <c:v>5</c:v>
                </c:pt>
                <c:pt idx="12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31-4550-AB1C-A487C221B7DB}"/>
            </c:ext>
          </c:extLst>
        </c:ser>
        <c:ser>
          <c:idx val="2"/>
          <c:order val="2"/>
          <c:tx>
            <c:strRef>
              <c:f>'CICLISTAS AUTONOMICOS'!$L$4</c:f>
              <c:strCache>
                <c:ptCount val="1"/>
                <c:pt idx="0">
                  <c:v>Leves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>
                    <a:solidFill>
                      <a:srgbClr val="595959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'CICLISTAS AUTONOMICOS'!$I$5:$I$17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'CICLISTAS AUTONOMICOS'!$L$5:$L$17</c:f>
              <c:numCache>
                <c:formatCode>General</c:formatCode>
                <c:ptCount val="13"/>
                <c:pt idx="0">
                  <c:v>33</c:v>
                </c:pt>
                <c:pt idx="1">
                  <c:v>30</c:v>
                </c:pt>
                <c:pt idx="2">
                  <c:v>43</c:v>
                </c:pt>
                <c:pt idx="3">
                  <c:v>44</c:v>
                </c:pt>
                <c:pt idx="4">
                  <c:v>54</c:v>
                </c:pt>
                <c:pt idx="5">
                  <c:v>44</c:v>
                </c:pt>
                <c:pt idx="6">
                  <c:v>67</c:v>
                </c:pt>
                <c:pt idx="7">
                  <c:v>48</c:v>
                </c:pt>
                <c:pt idx="8">
                  <c:v>36</c:v>
                </c:pt>
                <c:pt idx="9">
                  <c:v>41</c:v>
                </c:pt>
                <c:pt idx="10">
                  <c:v>31</c:v>
                </c:pt>
                <c:pt idx="11">
                  <c:v>40</c:v>
                </c:pt>
                <c:pt idx="12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31-4550-AB1C-A487C221B7D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00318863"/>
        <c:axId val="1"/>
      </c:lineChart>
      <c:catAx>
        <c:axId val="800318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>
                <a:solidFill>
                  <a:srgbClr val="595959"/>
                </a:solidFill>
              </a:defRPr>
            </a:pPr>
            <a:endParaRPr lang="es-E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>
                <a:solidFill>
                  <a:srgbClr val="595959"/>
                </a:solidFill>
              </a:defRPr>
            </a:pPr>
            <a:endParaRPr lang="es-ES"/>
          </a:p>
        </c:txPr>
        <c:crossAx val="800318863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>
              <a:solidFill>
                <a:srgbClr val="595959"/>
              </a:solidFill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 b="0" i="0" u="none" strike="noStrike" baseline="0">
          <a:solidFill>
            <a:srgbClr val="000000"/>
          </a:solidFill>
          <a:latin typeface="Xunta Sans" panose="00000500000000000000" pitchFamily="50" charset="0"/>
          <a:ea typeface="Calibri"/>
          <a:cs typeface="Calibri"/>
        </a:defRPr>
      </a:pPr>
      <a:endParaRPr lang="es-E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r>
              <a:rPr lang="es-ES"/>
              <a:t>Evolución interanual do nº de accidentes con vítimas nos TCAs (TCAs do ano 2016)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Xunta Sans" panose="00000500000000000000" pitchFamily="50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9"/>
              <c:layout>
                <c:manualLayout>
                  <c:x val="0"/>
                  <c:y val="0.100462731957626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B0-436B-BA6B-5006F5F05E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Xunta Sans" panose="000005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DetalleCalculoTCAs!$E$9:$P$9</c:f>
              <c:strCach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strCache>
              <c:extLst/>
            </c:strRef>
          </c:cat>
          <c:val>
            <c:numRef>
              <c:f>DetalleCalculoTCAs!$E$63:$P$63</c:f>
              <c:numCache>
                <c:formatCode>0</c:formatCode>
                <c:ptCount val="12"/>
                <c:pt idx="0">
                  <c:v>222</c:v>
                </c:pt>
                <c:pt idx="1">
                  <c:v>247</c:v>
                </c:pt>
                <c:pt idx="2">
                  <c:v>215</c:v>
                </c:pt>
                <c:pt idx="3">
                  <c:v>190</c:v>
                </c:pt>
                <c:pt idx="4">
                  <c:v>240</c:v>
                </c:pt>
                <c:pt idx="5">
                  <c:v>161</c:v>
                </c:pt>
                <c:pt idx="6">
                  <c:v>147</c:v>
                </c:pt>
                <c:pt idx="7">
                  <c:v>145</c:v>
                </c:pt>
                <c:pt idx="8">
                  <c:v>82</c:v>
                </c:pt>
                <c:pt idx="9">
                  <c:v>99</c:v>
                </c:pt>
                <c:pt idx="10">
                  <c:v>94</c:v>
                </c:pt>
                <c:pt idx="11">
                  <c:v>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B2B0-436B-BA6B-5006F5F05E8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895966544"/>
        <c:axId val="895959888"/>
      </c:barChart>
      <c:catAx>
        <c:axId val="89596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Xunta Sans" panose="00000500000000000000" pitchFamily="50" charset="0"/>
                <a:ea typeface="+mn-ea"/>
                <a:cs typeface="+mn-cs"/>
              </a:defRPr>
            </a:pPr>
            <a:endParaRPr lang="es-ES"/>
          </a:p>
        </c:txPr>
        <c:crossAx val="895959888"/>
        <c:crosses val="autoZero"/>
        <c:auto val="1"/>
        <c:lblAlgn val="ctr"/>
        <c:lblOffset val="100"/>
        <c:noMultiLvlLbl val="0"/>
      </c:catAx>
      <c:valAx>
        <c:axId val="8959598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crossAx val="89596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800">
          <a:latin typeface="Xunta Sans" panose="00000500000000000000" pitchFamily="50" charset="0"/>
        </a:defRPr>
      </a:pPr>
      <a:endParaRPr lang="es-E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'[Análisis -20240625_INDICADORES_PSVG_22-25 - 2024-09-03.xlsx]consellerias'!$K$99:$K$100</cx:f>
        <cx:lvl ptCount="2">
          <cx:pt idx="0">Ejecutadas</cx:pt>
          <cx:pt idx="1">No ejecutadas </cx:pt>
        </cx:lvl>
      </cx:strDim>
      <cx:numDim type="size">
        <cx:f>'[Análisis -20240625_INDICADORES_PSVG_22-25 - 2024-09-03.xlsx]consellerias'!$L$99:$L$100</cx:f>
        <cx:lvl ptCount="2" formatCode="Estándar">
          <cx:pt idx="0">2</cx:pt>
          <cx:pt idx="1">0</cx:pt>
        </cx:lvl>
      </cx:numDim>
    </cx:data>
  </cx:chartData>
  <cx:chart>
    <cx:plotArea>
      <cx:plotAreaRegion>
        <cx:series layoutId="treemap" uniqueId="{0D3A02C2-2A5C-4DD3-BD91-67BDA0BB5ACC}">
          <cx:dataPt idx="0">
            <cx:spPr>
              <a:solidFill>
                <a:srgbClr val="92D050"/>
              </a:solidFill>
            </cx:spPr>
          </cx:dataPt>
          <cx:dataId val="0"/>
          <cx:layoutPr/>
        </cx:series>
      </cx:plotAreaRegion>
    </cx:plotArea>
  </cx:chart>
  <cx:spPr>
    <a:ln>
      <a:noFill/>
    </a:ln>
  </cx:spPr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'[Análisis -20240625_INDICADORES_PSVG_22-25 - 2024-09-03.xlsx]consellerias'!$K$99:$K$100</cx:f>
        <cx:lvl ptCount="2">
          <cx:pt idx="0">Ejecutadas</cx:pt>
          <cx:pt idx="1">No ejecutadas </cx:pt>
        </cx:lvl>
      </cx:strDim>
      <cx:numDim type="size">
        <cx:f>'[Análisis -20240625_INDICADORES_PSVG_22-25 - 2024-09-03.xlsx]consellerias'!$L$99:$L$100</cx:f>
        <cx:lvl ptCount="2" formatCode="Estándar">
          <cx:pt idx="0">2</cx:pt>
          <cx:pt idx="1">0</cx:pt>
        </cx:lvl>
      </cx:numDim>
    </cx:data>
  </cx:chartData>
  <cx:chart>
    <cx:plotArea>
      <cx:plotAreaRegion>
        <cx:series layoutId="treemap" uniqueId="{0D3A02C2-2A5C-4DD3-BD91-67BDA0BB5ACC}">
          <cx:dataPt idx="0">
            <cx:spPr>
              <a:solidFill>
                <a:srgbClr val="92D050"/>
              </a:solidFill>
            </cx:spPr>
          </cx:dataPt>
          <cx:dataId val="0"/>
          <cx:layoutPr/>
        </cx:series>
      </cx:plotAreaRegion>
    </cx:plotArea>
  </cx:chart>
  <cx:spPr>
    <a:ln>
      <a:noFill/>
    </a:ln>
  </cx:spPr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'[Análisis -20240625_INDICADORES_PSVG_22-25 - 2024-09-03.xlsx]consellerias'!$K$63:$K$64</cx:f>
        <cx:lvl ptCount="2">
          <cx:pt idx="0">Ejecutadas</cx:pt>
          <cx:pt idx="1">No ejecutadas </cx:pt>
        </cx:lvl>
      </cx:strDim>
      <cx:numDim type="size">
        <cx:f>'[Análisis -20240625_INDICADORES_PSVG_22-25 - 2024-09-03.xlsx]consellerias'!$L$63:$L$64</cx:f>
        <cx:lvl ptCount="2" formatCode="Estándar">
          <cx:pt idx="0">1</cx:pt>
          <cx:pt idx="1">1</cx:pt>
        </cx:lvl>
      </cx:numDim>
    </cx:data>
  </cx:chartData>
  <cx:chart>
    <cx:plotArea>
      <cx:plotAreaRegion>
        <cx:series layoutId="treemap" uniqueId="{0D3A02C2-2A5C-4DD3-BD91-67BDA0BB5ACC}">
          <cx:dataPt idx="0">
            <cx:spPr>
              <a:solidFill>
                <a:srgbClr val="92D050"/>
              </a:solidFill>
            </cx:spPr>
          </cx:dataPt>
          <cx:dataPt idx="1">
            <cx:spPr>
              <a:solidFill>
                <a:srgbClr val="C00000"/>
              </a:solidFill>
            </cx:spPr>
          </cx:dataPt>
          <cx:dataId val="0"/>
          <cx:layoutPr/>
        </cx:series>
      </cx:plotAreaRegion>
    </cx:plotArea>
  </cx:chart>
  <cx:spPr>
    <a:ln>
      <a:noFill/>
    </a:ln>
  </cx:spPr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'[Análisis -20240625_INDICADORES_PSVG_22-25 - 2024-09-03.xlsx]consellerias'!$K$72:$K$73</cx:f>
        <cx:lvl ptCount="2">
          <cx:pt idx="0">Ejecutadas</cx:pt>
          <cx:pt idx="1">No ejecutadas </cx:pt>
        </cx:lvl>
      </cx:strDim>
      <cx:numDim type="size">
        <cx:f>'[Análisis -20240625_INDICADORES_PSVG_22-25 - 2024-09-03.xlsx]consellerias'!$L$72:$L$73</cx:f>
        <cx:lvl ptCount="2" formatCode="Estándar">
          <cx:pt idx="0">16</cx:pt>
          <cx:pt idx="1">4</cx:pt>
        </cx:lvl>
      </cx:numDim>
    </cx:data>
  </cx:chartData>
  <cx:chart>
    <cx:plotArea>
      <cx:plotAreaRegion>
        <cx:series layoutId="treemap" uniqueId="{0D3A02C2-2A5C-4DD3-BD91-67BDA0BB5ACC}">
          <cx:dataPt idx="0">
            <cx:spPr>
              <a:solidFill>
                <a:srgbClr val="92D050"/>
              </a:solidFill>
            </cx:spPr>
          </cx:dataPt>
          <cx:dataPt idx="1">
            <cx:spPr>
              <a:solidFill>
                <a:srgbClr val="C00000"/>
              </a:solidFill>
            </cx:spPr>
          </cx:dataPt>
          <cx:dataId val="0"/>
          <cx:layoutPr/>
        </cx:series>
      </cx:plotAreaRegion>
    </cx:plotArea>
  </cx:chart>
  <cx:spPr>
    <a:ln>
      <a:noFill/>
    </a:ln>
  </cx:spPr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'[Análisis -20240625_INDICADORES_PSVG_22-25 - 2024-09-03.xlsx]consellerias'!$K$99:$K$100</cx:f>
        <cx:lvl ptCount="2">
          <cx:pt idx="0">Ejecutadas</cx:pt>
          <cx:pt idx="1">No ejecutadas </cx:pt>
        </cx:lvl>
      </cx:strDim>
      <cx:numDim type="size">
        <cx:f>'[Análisis -20240625_INDICADORES_PSVG_22-25 - 2024-09-03.xlsx]consellerias'!$L$99:$L$100</cx:f>
        <cx:lvl ptCount="2" formatCode="Estándar">
          <cx:pt idx="0">2</cx:pt>
          <cx:pt idx="1">0</cx:pt>
        </cx:lvl>
      </cx:numDim>
    </cx:data>
  </cx:chartData>
  <cx:chart>
    <cx:plotArea>
      <cx:plotAreaRegion>
        <cx:series layoutId="treemap" uniqueId="{0D3A02C2-2A5C-4DD3-BD91-67BDA0BB5ACC}">
          <cx:dataPt idx="0">
            <cx:spPr>
              <a:solidFill>
                <a:srgbClr val="92D050"/>
              </a:solidFill>
            </cx:spPr>
          </cx:dataPt>
          <cx:dataId val="0"/>
          <cx:layoutPr/>
        </cx:series>
      </cx:plotAreaRegion>
    </cx:plotArea>
  </cx:chart>
  <cx:spPr>
    <a:ln>
      <a:noFill/>
    </a:ln>
  </cx:spPr>
</cx:chartSpace>
</file>

<file path=ppt/charts/chartEx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'[Análisis -20240625_INDICADORES_PSVG_22-25 - 2024-09-03.xlsx]consellerias'!$K$99:$K$100</cx:f>
        <cx:lvl ptCount="2">
          <cx:pt idx="0">Ejecutadas</cx:pt>
          <cx:pt idx="1">No ejecutadas </cx:pt>
        </cx:lvl>
      </cx:strDim>
      <cx:numDim type="size">
        <cx:f>'[Análisis -20240625_INDICADORES_PSVG_22-25 - 2024-09-03.xlsx]consellerias'!$L$99:$L$100</cx:f>
        <cx:lvl ptCount="2" formatCode="Estándar">
          <cx:pt idx="0">2</cx:pt>
          <cx:pt idx="1">0</cx:pt>
        </cx:lvl>
      </cx:numDim>
    </cx:data>
  </cx:chartData>
  <cx:chart>
    <cx:plotArea>
      <cx:plotAreaRegion>
        <cx:series layoutId="treemap" uniqueId="{0D3A02C2-2A5C-4DD3-BD91-67BDA0BB5ACC}">
          <cx:dataPt idx="0">
            <cx:spPr>
              <a:solidFill>
                <a:srgbClr val="92D050"/>
              </a:solidFill>
            </cx:spPr>
          </cx:dataPt>
          <cx:dataId val="0"/>
          <cx:layoutPr/>
        </cx:series>
      </cx:plotAreaRegion>
    </cx:plotArea>
  </cx:chart>
  <cx:spPr>
    <a:ln>
      <a:noFill/>
    </a:ln>
  </cx:spPr>
</cx:chartSpace>
</file>

<file path=ppt/charts/chartEx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'[Análisis -20240625_INDICADORES_PSVG_22-25 - 2024-09-03.xlsx]consellerias'!$K$99:$K$100</cx:f>
        <cx:lvl ptCount="2">
          <cx:pt idx="0">Ejecutadas</cx:pt>
          <cx:pt idx="1">No ejecutadas </cx:pt>
        </cx:lvl>
      </cx:strDim>
      <cx:numDim type="size">
        <cx:f>'[Análisis -20240625_INDICADORES_PSVG_22-25 - 2024-09-03.xlsx]consellerias'!$L$99:$L$100</cx:f>
        <cx:lvl ptCount="2" formatCode="Estándar">
          <cx:pt idx="0">2</cx:pt>
          <cx:pt idx="1">0</cx:pt>
        </cx:lvl>
      </cx:numDim>
    </cx:data>
  </cx:chartData>
  <cx:chart>
    <cx:plotArea>
      <cx:plotAreaRegion>
        <cx:series layoutId="treemap" uniqueId="{0D3A02C2-2A5C-4DD3-BD91-67BDA0BB5ACC}">
          <cx:dataPt idx="0">
            <cx:spPr>
              <a:solidFill>
                <a:srgbClr val="92D050"/>
              </a:solidFill>
            </cx:spPr>
          </cx:dataPt>
          <cx:dataId val="0"/>
          <cx:layoutPr/>
        </cx:series>
      </cx:plotAreaRegion>
    </cx:plotArea>
  </cx:chart>
  <cx:spPr>
    <a:ln>
      <a:noFill/>
    </a:ln>
  </cx:spPr>
</cx:chartSpace>
</file>

<file path=ppt/charts/chartEx8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'[Análisis -20240625_INDICADORES_PSVG_22-25 - 2024-09-03.xlsx]consellerias'!$K$99:$K$100</cx:f>
        <cx:lvl ptCount="2">
          <cx:pt idx="0">Ejecutadas</cx:pt>
          <cx:pt idx="1">No ejecutadas </cx:pt>
        </cx:lvl>
      </cx:strDim>
      <cx:numDim type="size">
        <cx:f>'[Análisis -20240625_INDICADORES_PSVG_22-25 - 2024-09-03.xlsx]consellerias'!$L$99:$L$100</cx:f>
        <cx:lvl ptCount="2" formatCode="Estándar">
          <cx:pt idx="0">2</cx:pt>
          <cx:pt idx="1">0</cx:pt>
        </cx:lvl>
      </cx:numDim>
    </cx:data>
  </cx:chartData>
  <cx:chart>
    <cx:plotArea>
      <cx:plotAreaRegion>
        <cx:series layoutId="treemap" uniqueId="{0D3A02C2-2A5C-4DD3-BD91-67BDA0BB5ACC}">
          <cx:dataPt idx="0">
            <cx:spPr>
              <a:solidFill>
                <a:srgbClr val="92D050"/>
              </a:solidFill>
            </cx:spPr>
          </cx:dataPt>
          <cx:dataId val="0"/>
          <cx:layoutPr/>
        </cx:series>
      </cx:plotAreaRegion>
    </cx:plotArea>
  </cx:chart>
  <cx:spPr>
    <a:ln>
      <a:noFill/>
    </a:ln>
  </cx:spPr>
</cx:chartSpace>
</file>

<file path=ppt/charts/chartEx9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'[Análisis -20240625_INDICADORES_PSVG_22-25 - 2024-09-03.xlsx]consellerias'!$K$99:$K$100</cx:f>
        <cx:lvl ptCount="2">
          <cx:pt idx="0">Ejecutadas</cx:pt>
          <cx:pt idx="1">No ejecutadas </cx:pt>
        </cx:lvl>
      </cx:strDim>
      <cx:numDim type="size">
        <cx:f>'[Análisis -20240625_INDICADORES_PSVG_22-25 - 2024-09-03.xlsx]consellerias'!$L$99:$L$100</cx:f>
        <cx:lvl ptCount="2" formatCode="Estándar">
          <cx:pt idx="0">2</cx:pt>
          <cx:pt idx="1">0</cx:pt>
        </cx:lvl>
      </cx:numDim>
    </cx:data>
  </cx:chartData>
  <cx:chart>
    <cx:plotArea>
      <cx:plotAreaRegion>
        <cx:series layoutId="treemap" uniqueId="{0D3A02C2-2A5C-4DD3-BD91-67BDA0BB5ACC}">
          <cx:dataPt idx="0">
            <cx:spPr>
              <a:solidFill>
                <a:srgbClr val="92D050"/>
              </a:solidFill>
            </cx:spPr>
          </cx:dataPt>
          <cx:dataId val="0"/>
          <cx:layoutPr/>
        </cx:series>
      </cx:plotAreaRegion>
    </cx:plotArea>
  </cx:chart>
  <cx:spPr>
    <a:ln>
      <a:noFill/>
    </a:ln>
  </cx:spPr>
</cx:chartSpace>
</file>

<file path=ppt/charts/chartEx10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'[Análisis -20240625_INDICADORES_PSVG_22-25 - 2024-09-03.xlsx]consellerias'!$K$99:$K$100</cx:f>
        <cx:lvl ptCount="2">
          <cx:pt idx="0">Ejecutadas</cx:pt>
          <cx:pt idx="1">No ejecutadas </cx:pt>
        </cx:lvl>
      </cx:strDim>
      <cx:numDim type="size">
        <cx:f>'[Análisis -20240625_INDICADORES_PSVG_22-25 - 2024-09-03.xlsx]consellerias'!$L$99:$L$100</cx:f>
        <cx:lvl ptCount="2" formatCode="Estándar">
          <cx:pt idx="0">2</cx:pt>
          <cx:pt idx="1">0</cx:pt>
        </cx:lvl>
      </cx:numDim>
    </cx:data>
  </cx:chartData>
  <cx:chart>
    <cx:plotArea>
      <cx:plotAreaRegion>
        <cx:series layoutId="treemap" uniqueId="{0D3A02C2-2A5C-4DD3-BD91-67BDA0BB5ACC}">
          <cx:dataPt idx="0">
            <cx:spPr>
              <a:solidFill>
                <a:srgbClr val="92D050"/>
              </a:solidFill>
            </cx:spPr>
          </cx:dataPt>
          <cx:dataId val="0"/>
          <cx:layoutPr/>
        </cx:series>
      </cx:plotAreaRegion>
    </cx:plotArea>
  </cx:chart>
  <cx:spPr>
    <a:ln>
      <a:noFill/>
    </a:ln>
  </cx:spPr>
</cx:chartSpace>
</file>

<file path=ppt/charts/chartEx1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'[Análisis -20240625_INDICADORES_PSVG_22-25 - 2024-09-03.xlsx]consellerias'!$K$166:$K$167</cx:f>
        <cx:lvl ptCount="2">
          <cx:pt idx="0">Ejecutadas</cx:pt>
          <cx:pt idx="1">No ejecutadas </cx:pt>
        </cx:lvl>
      </cx:strDim>
      <cx:numDim type="size">
        <cx:f>'[Análisis -20240625_INDICADORES_PSVG_22-25 - 2024-09-03.xlsx]consellerias'!$L$166:$L$167</cx:f>
        <cx:lvl ptCount="2" formatCode="Estándar">
          <cx:pt idx="0">3</cx:pt>
          <cx:pt idx="1">1</cx:pt>
        </cx:lvl>
      </cx:numDim>
    </cx:data>
  </cx:chartData>
  <cx:chart>
    <cx:plotArea>
      <cx:plotAreaRegion>
        <cx:series layoutId="treemap" uniqueId="{0D3A02C2-2A5C-4DD3-BD91-67BDA0BB5ACC}">
          <cx:spPr>
            <a:ln>
              <a:noFill/>
            </a:ln>
          </cx:spPr>
          <cx:dataPt idx="0">
            <cx:spPr>
              <a:solidFill>
                <a:srgbClr val="92D050"/>
              </a:solidFill>
            </cx:spPr>
          </cx:dataPt>
          <cx:dataPt idx="1">
            <cx:spPr>
              <a:solidFill>
                <a:srgbClr val="C00000"/>
              </a:solidFill>
            </cx:spPr>
          </cx:dataPt>
          <cx:dataId val="0"/>
          <cx:layoutPr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34B5E8-8EF6-440E-8F9E-4268ED86FF71}" type="doc">
      <dgm:prSet loTypeId="urn:microsoft.com/office/officeart/2005/8/layout/process5" loCatId="process" qsTypeId="urn:microsoft.com/office/officeart/2005/8/quickstyle/simple1" qsCatId="simple" csTypeId="urn:microsoft.com/office/officeart/2005/8/colors/colorful5" csCatId="colorful" phldr="1"/>
      <dgm:spPr/>
    </dgm:pt>
    <dgm:pt modelId="{E6F77CC4-5597-4528-B4CC-C3B9FBA055BF}">
      <dgm:prSet phldrT="[Texto]" custT="1"/>
      <dgm:spPr/>
      <dgm:t>
        <a:bodyPr/>
        <a:lstStyle/>
        <a:p>
          <a:r>
            <a:rPr lang="es-ES" sz="1400" b="1" dirty="0">
              <a:latin typeface="Xunta Sans" panose="00000500000000000000" pitchFamily="50" charset="0"/>
            </a:rPr>
            <a:t>FASE 1.1: ESTUDOS PREVIOS - Elaboración do documento inicial de bases. </a:t>
          </a:r>
          <a:endParaRPr lang="es-ES" sz="1400" dirty="0">
            <a:latin typeface="Xunta Sans" panose="00000500000000000000" pitchFamily="50" charset="0"/>
          </a:endParaRPr>
        </a:p>
      </dgm:t>
    </dgm:pt>
    <dgm:pt modelId="{BAF3D0F9-6C7B-4E5C-A0F0-92F11A5997F6}" type="parTrans" cxnId="{EA97F5E7-CD56-406D-B61B-5F388606D97B}">
      <dgm:prSet/>
      <dgm:spPr/>
      <dgm:t>
        <a:bodyPr/>
        <a:lstStyle/>
        <a:p>
          <a:endParaRPr lang="es-ES" sz="3600"/>
        </a:p>
      </dgm:t>
    </dgm:pt>
    <dgm:pt modelId="{D0E85C81-B24F-4989-AC4F-C00DB067F230}" type="sibTrans" cxnId="{EA97F5E7-CD56-406D-B61B-5F388606D97B}">
      <dgm:prSet custT="1"/>
      <dgm:spPr/>
      <dgm:t>
        <a:bodyPr/>
        <a:lstStyle/>
        <a:p>
          <a:endParaRPr lang="es-ES" sz="1200"/>
        </a:p>
      </dgm:t>
    </dgm:pt>
    <dgm:pt modelId="{49B0AE8F-39A5-41F8-B5F8-E515100A9005}">
      <dgm:prSet custT="1"/>
      <dgm:spPr/>
      <dgm:t>
        <a:bodyPr/>
        <a:lstStyle/>
        <a:p>
          <a:r>
            <a:rPr lang="es-ES" sz="1400" b="1" dirty="0">
              <a:latin typeface="Xunta Sans" panose="00000500000000000000" pitchFamily="50" charset="0"/>
            </a:rPr>
            <a:t>FASE 1.2: ESTUDIOS PREVIOS - Reunión inicial con </a:t>
          </a:r>
          <a:r>
            <a:rPr lang="es-ES" sz="1400" b="1" dirty="0" err="1">
              <a:latin typeface="Xunta Sans" panose="00000500000000000000" pitchFamily="50" charset="0"/>
            </a:rPr>
            <a:t>Consellerías</a:t>
          </a:r>
          <a:r>
            <a:rPr lang="es-ES" sz="1400" b="1" dirty="0">
              <a:latin typeface="Xunta Sans" panose="00000500000000000000" pitchFamily="50" charset="0"/>
            </a:rPr>
            <a:t> e con actores clave.</a:t>
          </a:r>
          <a:endParaRPr lang="es-ES" sz="1400" dirty="0">
            <a:latin typeface="Xunta Sans" panose="00000500000000000000" pitchFamily="50" charset="0"/>
          </a:endParaRPr>
        </a:p>
      </dgm:t>
    </dgm:pt>
    <dgm:pt modelId="{1B5A70EE-CF6A-47CC-A670-8BC8AF263DEB}" type="parTrans" cxnId="{DC5C9218-7580-43D8-A464-5F5778B54419}">
      <dgm:prSet/>
      <dgm:spPr/>
      <dgm:t>
        <a:bodyPr/>
        <a:lstStyle/>
        <a:p>
          <a:endParaRPr lang="es-ES" sz="3600"/>
        </a:p>
      </dgm:t>
    </dgm:pt>
    <dgm:pt modelId="{724090D3-194D-47AF-A8A2-1569A9A840E3}" type="sibTrans" cxnId="{DC5C9218-7580-43D8-A464-5F5778B54419}">
      <dgm:prSet custT="1"/>
      <dgm:spPr/>
      <dgm:t>
        <a:bodyPr/>
        <a:lstStyle/>
        <a:p>
          <a:endParaRPr lang="es-ES" sz="1200"/>
        </a:p>
      </dgm:t>
    </dgm:pt>
    <dgm:pt modelId="{C1445059-F832-4221-A900-29ECEB482007}">
      <dgm:prSet custT="1"/>
      <dgm:spPr/>
      <dgm:t>
        <a:bodyPr/>
        <a:lstStyle/>
        <a:p>
          <a:r>
            <a:rPr lang="es-ES" sz="1400" b="1" dirty="0">
              <a:latin typeface="Xunta Sans" panose="00000500000000000000" pitchFamily="50" charset="0"/>
            </a:rPr>
            <a:t>FASE 2: DIAGNOSE.</a:t>
          </a:r>
          <a:endParaRPr lang="es-ES" sz="1400" dirty="0">
            <a:latin typeface="Xunta Sans" panose="00000500000000000000" pitchFamily="50" charset="0"/>
          </a:endParaRPr>
        </a:p>
      </dgm:t>
    </dgm:pt>
    <dgm:pt modelId="{913103F6-5781-4CBA-9DCF-C17E49489879}" type="parTrans" cxnId="{1E7503B1-C878-4336-9A1F-EA5DBDB62645}">
      <dgm:prSet/>
      <dgm:spPr/>
      <dgm:t>
        <a:bodyPr/>
        <a:lstStyle/>
        <a:p>
          <a:endParaRPr lang="es-ES" sz="3600"/>
        </a:p>
      </dgm:t>
    </dgm:pt>
    <dgm:pt modelId="{58762053-70AA-4AB6-9401-E372F538B370}" type="sibTrans" cxnId="{1E7503B1-C878-4336-9A1F-EA5DBDB62645}">
      <dgm:prSet custT="1"/>
      <dgm:spPr/>
      <dgm:t>
        <a:bodyPr/>
        <a:lstStyle/>
        <a:p>
          <a:endParaRPr lang="es-ES" sz="1200"/>
        </a:p>
      </dgm:t>
    </dgm:pt>
    <dgm:pt modelId="{D5E30F22-2894-4AFB-A6D6-5B31F56810F2}">
      <dgm:prSet custT="1"/>
      <dgm:spPr/>
      <dgm:t>
        <a:bodyPr/>
        <a:lstStyle/>
        <a:p>
          <a:r>
            <a:rPr lang="es-ES" sz="1400" b="1" dirty="0">
              <a:latin typeface="Xunta Sans" panose="00000500000000000000" pitchFamily="50" charset="0"/>
            </a:rPr>
            <a:t>FASE 3: DESEÑO DO PLAN DE SEGURIDADE VIARIA DE GALICIA 2022-2025.</a:t>
          </a:r>
          <a:endParaRPr lang="es-ES" sz="1400" dirty="0">
            <a:latin typeface="Xunta Sans" panose="00000500000000000000" pitchFamily="50" charset="0"/>
          </a:endParaRPr>
        </a:p>
      </dgm:t>
    </dgm:pt>
    <dgm:pt modelId="{E50F8E65-AA08-434E-A121-61BACFFE1BF1}" type="parTrans" cxnId="{FD52C915-5DFC-4F8F-B85E-9A58176A30CA}">
      <dgm:prSet/>
      <dgm:spPr/>
      <dgm:t>
        <a:bodyPr/>
        <a:lstStyle/>
        <a:p>
          <a:endParaRPr lang="es-ES" sz="3600"/>
        </a:p>
      </dgm:t>
    </dgm:pt>
    <dgm:pt modelId="{1D1C9C17-4C11-4348-A1EA-10306049D24D}" type="sibTrans" cxnId="{FD52C915-5DFC-4F8F-B85E-9A58176A30CA}">
      <dgm:prSet custT="1"/>
      <dgm:spPr/>
      <dgm:t>
        <a:bodyPr/>
        <a:lstStyle/>
        <a:p>
          <a:endParaRPr lang="es-ES" sz="1200"/>
        </a:p>
      </dgm:t>
    </dgm:pt>
    <dgm:pt modelId="{E3C276D0-A85B-4467-A3A5-CC554431CB2C}">
      <dgm:prSet custT="1"/>
      <dgm:spPr/>
      <dgm:t>
        <a:bodyPr/>
        <a:lstStyle/>
        <a:p>
          <a:r>
            <a:rPr lang="es-ES" sz="1400" b="1" dirty="0">
              <a:latin typeface="Xunta Sans" panose="00000500000000000000" pitchFamily="50" charset="0"/>
            </a:rPr>
            <a:t>FASE 4: SEGUIMENTO.</a:t>
          </a:r>
        </a:p>
      </dgm:t>
    </dgm:pt>
    <dgm:pt modelId="{EE47B4D2-7F7D-4301-A5E6-4D5D26D26B09}" type="parTrans" cxnId="{FA161B2A-769E-439A-AD07-EE8EA3B3A499}">
      <dgm:prSet/>
      <dgm:spPr/>
      <dgm:t>
        <a:bodyPr/>
        <a:lstStyle/>
        <a:p>
          <a:endParaRPr lang="es-ES" sz="3600"/>
        </a:p>
      </dgm:t>
    </dgm:pt>
    <dgm:pt modelId="{53FAEB74-50C3-4EDC-B2B5-BBB3E253C0DD}" type="sibTrans" cxnId="{FA161B2A-769E-439A-AD07-EE8EA3B3A499}">
      <dgm:prSet custT="1"/>
      <dgm:spPr/>
      <dgm:t>
        <a:bodyPr/>
        <a:lstStyle/>
        <a:p>
          <a:endParaRPr lang="es-ES" sz="1200"/>
        </a:p>
      </dgm:t>
    </dgm:pt>
    <dgm:pt modelId="{4224D354-6212-4694-A52B-A3224D2D122C}">
      <dgm:prSet custT="1"/>
      <dgm:spPr/>
      <dgm:t>
        <a:bodyPr/>
        <a:lstStyle/>
        <a:p>
          <a:r>
            <a:rPr lang="es-ES" sz="1400" b="1">
              <a:latin typeface="Xunta Sans" panose="00000500000000000000" pitchFamily="50" charset="0"/>
            </a:rPr>
            <a:t>FASE 5: COMUNICACIÓN.</a:t>
          </a:r>
        </a:p>
      </dgm:t>
    </dgm:pt>
    <dgm:pt modelId="{08A69EAE-F546-444F-908E-DBFD63822B42}" type="parTrans" cxnId="{24906DC0-7A5E-4381-8884-D83999267148}">
      <dgm:prSet/>
      <dgm:spPr/>
      <dgm:t>
        <a:bodyPr/>
        <a:lstStyle/>
        <a:p>
          <a:endParaRPr lang="es-ES" sz="3600"/>
        </a:p>
      </dgm:t>
    </dgm:pt>
    <dgm:pt modelId="{BB986F5B-EF17-43B0-A25D-089B114AB766}" type="sibTrans" cxnId="{24906DC0-7A5E-4381-8884-D83999267148}">
      <dgm:prSet/>
      <dgm:spPr/>
      <dgm:t>
        <a:bodyPr/>
        <a:lstStyle/>
        <a:p>
          <a:endParaRPr lang="es-ES" sz="3600"/>
        </a:p>
      </dgm:t>
    </dgm:pt>
    <dgm:pt modelId="{B80547D0-F654-44E0-9FC1-20B1B1B150E0}" type="pres">
      <dgm:prSet presAssocID="{AE34B5E8-8EF6-440E-8F9E-4268ED86FF71}" presName="diagram" presStyleCnt="0">
        <dgm:presLayoutVars>
          <dgm:dir/>
          <dgm:resizeHandles val="exact"/>
        </dgm:presLayoutVars>
      </dgm:prSet>
      <dgm:spPr/>
    </dgm:pt>
    <dgm:pt modelId="{D5A9FB97-05E8-48B6-B0A2-26F0B8948D68}" type="pres">
      <dgm:prSet presAssocID="{E6F77CC4-5597-4528-B4CC-C3B9FBA055BF}" presName="node" presStyleLbl="node1" presStyleIdx="0" presStyleCnt="6">
        <dgm:presLayoutVars>
          <dgm:bulletEnabled val="1"/>
        </dgm:presLayoutVars>
      </dgm:prSet>
      <dgm:spPr/>
    </dgm:pt>
    <dgm:pt modelId="{213DCC92-246E-4A61-9508-9A82A1BE5A67}" type="pres">
      <dgm:prSet presAssocID="{D0E85C81-B24F-4989-AC4F-C00DB067F230}" presName="sibTrans" presStyleLbl="sibTrans2D1" presStyleIdx="0" presStyleCnt="5"/>
      <dgm:spPr/>
    </dgm:pt>
    <dgm:pt modelId="{13123B24-CC47-4681-B46E-FAB82087FF79}" type="pres">
      <dgm:prSet presAssocID="{D0E85C81-B24F-4989-AC4F-C00DB067F230}" presName="connectorText" presStyleLbl="sibTrans2D1" presStyleIdx="0" presStyleCnt="5"/>
      <dgm:spPr/>
    </dgm:pt>
    <dgm:pt modelId="{9022F518-691D-4EDD-A559-8E8E0D8D9E3A}" type="pres">
      <dgm:prSet presAssocID="{49B0AE8F-39A5-41F8-B5F8-E515100A9005}" presName="node" presStyleLbl="node1" presStyleIdx="1" presStyleCnt="6">
        <dgm:presLayoutVars>
          <dgm:bulletEnabled val="1"/>
        </dgm:presLayoutVars>
      </dgm:prSet>
      <dgm:spPr/>
    </dgm:pt>
    <dgm:pt modelId="{44F1A9CF-F4B7-4B36-A057-87C6B98BEA3B}" type="pres">
      <dgm:prSet presAssocID="{724090D3-194D-47AF-A8A2-1569A9A840E3}" presName="sibTrans" presStyleLbl="sibTrans2D1" presStyleIdx="1" presStyleCnt="5"/>
      <dgm:spPr/>
    </dgm:pt>
    <dgm:pt modelId="{C2A3FFAE-35B0-4360-9276-2B92F675BB7C}" type="pres">
      <dgm:prSet presAssocID="{724090D3-194D-47AF-A8A2-1569A9A840E3}" presName="connectorText" presStyleLbl="sibTrans2D1" presStyleIdx="1" presStyleCnt="5"/>
      <dgm:spPr/>
    </dgm:pt>
    <dgm:pt modelId="{3CA42B05-5839-42FF-B017-0FBB253CD1C3}" type="pres">
      <dgm:prSet presAssocID="{C1445059-F832-4221-A900-29ECEB482007}" presName="node" presStyleLbl="node1" presStyleIdx="2" presStyleCnt="6">
        <dgm:presLayoutVars>
          <dgm:bulletEnabled val="1"/>
        </dgm:presLayoutVars>
      </dgm:prSet>
      <dgm:spPr/>
    </dgm:pt>
    <dgm:pt modelId="{71A3056B-0D8F-42A8-A0C2-70714254F209}" type="pres">
      <dgm:prSet presAssocID="{58762053-70AA-4AB6-9401-E372F538B370}" presName="sibTrans" presStyleLbl="sibTrans2D1" presStyleIdx="2" presStyleCnt="5"/>
      <dgm:spPr/>
    </dgm:pt>
    <dgm:pt modelId="{71BB0445-D09C-42B2-B385-DE4FF484B3B2}" type="pres">
      <dgm:prSet presAssocID="{58762053-70AA-4AB6-9401-E372F538B370}" presName="connectorText" presStyleLbl="sibTrans2D1" presStyleIdx="2" presStyleCnt="5"/>
      <dgm:spPr/>
    </dgm:pt>
    <dgm:pt modelId="{B4366E7E-222A-40DA-BE9F-F430168682C9}" type="pres">
      <dgm:prSet presAssocID="{D5E30F22-2894-4AFB-A6D6-5B31F56810F2}" presName="node" presStyleLbl="node1" presStyleIdx="3" presStyleCnt="6">
        <dgm:presLayoutVars>
          <dgm:bulletEnabled val="1"/>
        </dgm:presLayoutVars>
      </dgm:prSet>
      <dgm:spPr/>
    </dgm:pt>
    <dgm:pt modelId="{31DD2C02-8667-46DD-9348-D2B8808B170D}" type="pres">
      <dgm:prSet presAssocID="{1D1C9C17-4C11-4348-A1EA-10306049D24D}" presName="sibTrans" presStyleLbl="sibTrans2D1" presStyleIdx="3" presStyleCnt="5"/>
      <dgm:spPr/>
    </dgm:pt>
    <dgm:pt modelId="{CD61B943-F60C-4AAA-8CD4-96FD8D58F6C7}" type="pres">
      <dgm:prSet presAssocID="{1D1C9C17-4C11-4348-A1EA-10306049D24D}" presName="connectorText" presStyleLbl="sibTrans2D1" presStyleIdx="3" presStyleCnt="5"/>
      <dgm:spPr/>
    </dgm:pt>
    <dgm:pt modelId="{DC1FC938-2D97-4C95-AB21-07DBB3E22B8C}" type="pres">
      <dgm:prSet presAssocID="{E3C276D0-A85B-4467-A3A5-CC554431CB2C}" presName="node" presStyleLbl="node1" presStyleIdx="4" presStyleCnt="6">
        <dgm:presLayoutVars>
          <dgm:bulletEnabled val="1"/>
        </dgm:presLayoutVars>
      </dgm:prSet>
      <dgm:spPr/>
    </dgm:pt>
    <dgm:pt modelId="{B209C9E9-E7BD-4131-AE75-5AED4BDF73AE}" type="pres">
      <dgm:prSet presAssocID="{53FAEB74-50C3-4EDC-B2B5-BBB3E253C0DD}" presName="sibTrans" presStyleLbl="sibTrans2D1" presStyleIdx="4" presStyleCnt="5"/>
      <dgm:spPr/>
    </dgm:pt>
    <dgm:pt modelId="{9EB5B7CC-B37C-420A-A662-F7FCA4CCDEA1}" type="pres">
      <dgm:prSet presAssocID="{53FAEB74-50C3-4EDC-B2B5-BBB3E253C0DD}" presName="connectorText" presStyleLbl="sibTrans2D1" presStyleIdx="4" presStyleCnt="5"/>
      <dgm:spPr/>
    </dgm:pt>
    <dgm:pt modelId="{FBD0A91A-38A0-44AC-9CE4-0765B4938F5C}" type="pres">
      <dgm:prSet presAssocID="{4224D354-6212-4694-A52B-A3224D2D122C}" presName="node" presStyleLbl="node1" presStyleIdx="5" presStyleCnt="6">
        <dgm:presLayoutVars>
          <dgm:bulletEnabled val="1"/>
        </dgm:presLayoutVars>
      </dgm:prSet>
      <dgm:spPr/>
    </dgm:pt>
  </dgm:ptLst>
  <dgm:cxnLst>
    <dgm:cxn modelId="{5A5AF10D-4E26-48D4-BFAC-DE9998BF4F32}" type="presOf" srcId="{4224D354-6212-4694-A52B-A3224D2D122C}" destId="{FBD0A91A-38A0-44AC-9CE4-0765B4938F5C}" srcOrd="0" destOrd="0" presId="urn:microsoft.com/office/officeart/2005/8/layout/process5"/>
    <dgm:cxn modelId="{58C3B510-1548-487D-9256-11F0AF80608C}" type="presOf" srcId="{724090D3-194D-47AF-A8A2-1569A9A840E3}" destId="{44F1A9CF-F4B7-4B36-A057-87C6B98BEA3B}" srcOrd="0" destOrd="0" presId="urn:microsoft.com/office/officeart/2005/8/layout/process5"/>
    <dgm:cxn modelId="{FD52C915-5DFC-4F8F-B85E-9A58176A30CA}" srcId="{AE34B5E8-8EF6-440E-8F9E-4268ED86FF71}" destId="{D5E30F22-2894-4AFB-A6D6-5B31F56810F2}" srcOrd="3" destOrd="0" parTransId="{E50F8E65-AA08-434E-A121-61BACFFE1BF1}" sibTransId="{1D1C9C17-4C11-4348-A1EA-10306049D24D}"/>
    <dgm:cxn modelId="{DC5C9218-7580-43D8-A464-5F5778B54419}" srcId="{AE34B5E8-8EF6-440E-8F9E-4268ED86FF71}" destId="{49B0AE8F-39A5-41F8-B5F8-E515100A9005}" srcOrd="1" destOrd="0" parTransId="{1B5A70EE-CF6A-47CC-A670-8BC8AF263DEB}" sibTransId="{724090D3-194D-47AF-A8A2-1569A9A840E3}"/>
    <dgm:cxn modelId="{5DDE3D29-FA00-4518-9540-6E85B738F80C}" type="presOf" srcId="{D5E30F22-2894-4AFB-A6D6-5B31F56810F2}" destId="{B4366E7E-222A-40DA-BE9F-F430168682C9}" srcOrd="0" destOrd="0" presId="urn:microsoft.com/office/officeart/2005/8/layout/process5"/>
    <dgm:cxn modelId="{FA161B2A-769E-439A-AD07-EE8EA3B3A499}" srcId="{AE34B5E8-8EF6-440E-8F9E-4268ED86FF71}" destId="{E3C276D0-A85B-4467-A3A5-CC554431CB2C}" srcOrd="4" destOrd="0" parTransId="{EE47B4D2-7F7D-4301-A5E6-4D5D26D26B09}" sibTransId="{53FAEB74-50C3-4EDC-B2B5-BBB3E253C0DD}"/>
    <dgm:cxn modelId="{FDC09A5D-9A2D-4B9A-A300-104F1D219BBA}" type="presOf" srcId="{49B0AE8F-39A5-41F8-B5F8-E515100A9005}" destId="{9022F518-691D-4EDD-A559-8E8E0D8D9E3A}" srcOrd="0" destOrd="0" presId="urn:microsoft.com/office/officeart/2005/8/layout/process5"/>
    <dgm:cxn modelId="{7AA6ED46-C9F6-4CC4-99D5-ACB141F12EAB}" type="presOf" srcId="{D0E85C81-B24F-4989-AC4F-C00DB067F230}" destId="{13123B24-CC47-4681-B46E-FAB82087FF79}" srcOrd="1" destOrd="0" presId="urn:microsoft.com/office/officeart/2005/8/layout/process5"/>
    <dgm:cxn modelId="{751F6D69-351D-460E-8B8B-59F2D4167519}" type="presOf" srcId="{724090D3-194D-47AF-A8A2-1569A9A840E3}" destId="{C2A3FFAE-35B0-4360-9276-2B92F675BB7C}" srcOrd="1" destOrd="0" presId="urn:microsoft.com/office/officeart/2005/8/layout/process5"/>
    <dgm:cxn modelId="{A011C26B-F850-4682-92B1-50EFB9BE5F23}" type="presOf" srcId="{53FAEB74-50C3-4EDC-B2B5-BBB3E253C0DD}" destId="{9EB5B7CC-B37C-420A-A662-F7FCA4CCDEA1}" srcOrd="1" destOrd="0" presId="urn:microsoft.com/office/officeart/2005/8/layout/process5"/>
    <dgm:cxn modelId="{AD1AFF6B-A170-46C1-BE96-52092765FB38}" type="presOf" srcId="{D0E85C81-B24F-4989-AC4F-C00DB067F230}" destId="{213DCC92-246E-4A61-9508-9A82A1BE5A67}" srcOrd="0" destOrd="0" presId="urn:microsoft.com/office/officeart/2005/8/layout/process5"/>
    <dgm:cxn modelId="{8860ED50-03D8-4C00-A70D-7774925A9BEA}" type="presOf" srcId="{1D1C9C17-4C11-4348-A1EA-10306049D24D}" destId="{31DD2C02-8667-46DD-9348-D2B8808B170D}" srcOrd="0" destOrd="0" presId="urn:microsoft.com/office/officeart/2005/8/layout/process5"/>
    <dgm:cxn modelId="{7212C887-C502-4DE1-ABAF-D571CB98E26F}" type="presOf" srcId="{53FAEB74-50C3-4EDC-B2B5-BBB3E253C0DD}" destId="{B209C9E9-E7BD-4131-AE75-5AED4BDF73AE}" srcOrd="0" destOrd="0" presId="urn:microsoft.com/office/officeart/2005/8/layout/process5"/>
    <dgm:cxn modelId="{51F361A6-D7FE-4445-87AD-0AFA31E5DE82}" type="presOf" srcId="{E6F77CC4-5597-4528-B4CC-C3B9FBA055BF}" destId="{D5A9FB97-05E8-48B6-B0A2-26F0B8948D68}" srcOrd="0" destOrd="0" presId="urn:microsoft.com/office/officeart/2005/8/layout/process5"/>
    <dgm:cxn modelId="{1E7503B1-C878-4336-9A1F-EA5DBDB62645}" srcId="{AE34B5E8-8EF6-440E-8F9E-4268ED86FF71}" destId="{C1445059-F832-4221-A900-29ECEB482007}" srcOrd="2" destOrd="0" parTransId="{913103F6-5781-4CBA-9DCF-C17E49489879}" sibTransId="{58762053-70AA-4AB6-9401-E372F538B370}"/>
    <dgm:cxn modelId="{69F66BB8-C115-4E6B-B6CA-93ADB4C277CC}" type="presOf" srcId="{C1445059-F832-4221-A900-29ECEB482007}" destId="{3CA42B05-5839-42FF-B017-0FBB253CD1C3}" srcOrd="0" destOrd="0" presId="urn:microsoft.com/office/officeart/2005/8/layout/process5"/>
    <dgm:cxn modelId="{B86CE3BC-5154-4D96-BEC0-F4274EAC3E8A}" type="presOf" srcId="{AE34B5E8-8EF6-440E-8F9E-4268ED86FF71}" destId="{B80547D0-F654-44E0-9FC1-20B1B1B150E0}" srcOrd="0" destOrd="0" presId="urn:microsoft.com/office/officeart/2005/8/layout/process5"/>
    <dgm:cxn modelId="{24906DC0-7A5E-4381-8884-D83999267148}" srcId="{AE34B5E8-8EF6-440E-8F9E-4268ED86FF71}" destId="{4224D354-6212-4694-A52B-A3224D2D122C}" srcOrd="5" destOrd="0" parTransId="{08A69EAE-F546-444F-908E-DBFD63822B42}" sibTransId="{BB986F5B-EF17-43B0-A25D-089B114AB766}"/>
    <dgm:cxn modelId="{A54348CB-863D-4296-A97D-04BBC2F94D27}" type="presOf" srcId="{1D1C9C17-4C11-4348-A1EA-10306049D24D}" destId="{CD61B943-F60C-4AAA-8CD4-96FD8D58F6C7}" srcOrd="1" destOrd="0" presId="urn:microsoft.com/office/officeart/2005/8/layout/process5"/>
    <dgm:cxn modelId="{EA97F5E7-CD56-406D-B61B-5F388606D97B}" srcId="{AE34B5E8-8EF6-440E-8F9E-4268ED86FF71}" destId="{E6F77CC4-5597-4528-B4CC-C3B9FBA055BF}" srcOrd="0" destOrd="0" parTransId="{BAF3D0F9-6C7B-4E5C-A0F0-92F11A5997F6}" sibTransId="{D0E85C81-B24F-4989-AC4F-C00DB067F230}"/>
    <dgm:cxn modelId="{72AEBDE9-5A7F-453A-B2B7-748BDA037820}" type="presOf" srcId="{58762053-70AA-4AB6-9401-E372F538B370}" destId="{71BB0445-D09C-42B2-B385-DE4FF484B3B2}" srcOrd="1" destOrd="0" presId="urn:microsoft.com/office/officeart/2005/8/layout/process5"/>
    <dgm:cxn modelId="{672D28EE-6D23-4FC9-AD02-E4809E89D8FF}" type="presOf" srcId="{58762053-70AA-4AB6-9401-E372F538B370}" destId="{71A3056B-0D8F-42A8-A0C2-70714254F209}" srcOrd="0" destOrd="0" presId="urn:microsoft.com/office/officeart/2005/8/layout/process5"/>
    <dgm:cxn modelId="{34A3EDF0-2C0D-40FD-A251-41173764342E}" type="presOf" srcId="{E3C276D0-A85B-4467-A3A5-CC554431CB2C}" destId="{DC1FC938-2D97-4C95-AB21-07DBB3E22B8C}" srcOrd="0" destOrd="0" presId="urn:microsoft.com/office/officeart/2005/8/layout/process5"/>
    <dgm:cxn modelId="{3F3A0F55-D8C3-444C-AB21-2E2AEE8154D7}" type="presParOf" srcId="{B80547D0-F654-44E0-9FC1-20B1B1B150E0}" destId="{D5A9FB97-05E8-48B6-B0A2-26F0B8948D68}" srcOrd="0" destOrd="0" presId="urn:microsoft.com/office/officeart/2005/8/layout/process5"/>
    <dgm:cxn modelId="{2787FD18-1C57-4971-B7AB-5BE1D87DB4E0}" type="presParOf" srcId="{B80547D0-F654-44E0-9FC1-20B1B1B150E0}" destId="{213DCC92-246E-4A61-9508-9A82A1BE5A67}" srcOrd="1" destOrd="0" presId="urn:microsoft.com/office/officeart/2005/8/layout/process5"/>
    <dgm:cxn modelId="{56FDC78F-FE93-4B51-A950-3BE491E6A36C}" type="presParOf" srcId="{213DCC92-246E-4A61-9508-9A82A1BE5A67}" destId="{13123B24-CC47-4681-B46E-FAB82087FF79}" srcOrd="0" destOrd="0" presId="urn:microsoft.com/office/officeart/2005/8/layout/process5"/>
    <dgm:cxn modelId="{26EBA706-FEB6-4165-BF0B-6348FEDB2016}" type="presParOf" srcId="{B80547D0-F654-44E0-9FC1-20B1B1B150E0}" destId="{9022F518-691D-4EDD-A559-8E8E0D8D9E3A}" srcOrd="2" destOrd="0" presId="urn:microsoft.com/office/officeart/2005/8/layout/process5"/>
    <dgm:cxn modelId="{B6119962-CE87-48A0-A12C-A0014738F76E}" type="presParOf" srcId="{B80547D0-F654-44E0-9FC1-20B1B1B150E0}" destId="{44F1A9CF-F4B7-4B36-A057-87C6B98BEA3B}" srcOrd="3" destOrd="0" presId="urn:microsoft.com/office/officeart/2005/8/layout/process5"/>
    <dgm:cxn modelId="{33FF48C3-7FCF-4C33-9544-11E5DCEAF3EC}" type="presParOf" srcId="{44F1A9CF-F4B7-4B36-A057-87C6B98BEA3B}" destId="{C2A3FFAE-35B0-4360-9276-2B92F675BB7C}" srcOrd="0" destOrd="0" presId="urn:microsoft.com/office/officeart/2005/8/layout/process5"/>
    <dgm:cxn modelId="{798D9C36-A259-45A2-AFD6-04E3E4137A7C}" type="presParOf" srcId="{B80547D0-F654-44E0-9FC1-20B1B1B150E0}" destId="{3CA42B05-5839-42FF-B017-0FBB253CD1C3}" srcOrd="4" destOrd="0" presId="urn:microsoft.com/office/officeart/2005/8/layout/process5"/>
    <dgm:cxn modelId="{4E5442BD-179D-4CB7-92D1-5F3AB18C5E22}" type="presParOf" srcId="{B80547D0-F654-44E0-9FC1-20B1B1B150E0}" destId="{71A3056B-0D8F-42A8-A0C2-70714254F209}" srcOrd="5" destOrd="0" presId="urn:microsoft.com/office/officeart/2005/8/layout/process5"/>
    <dgm:cxn modelId="{EA5D08EC-163F-4627-9BD2-A48DEAE2F54A}" type="presParOf" srcId="{71A3056B-0D8F-42A8-A0C2-70714254F209}" destId="{71BB0445-D09C-42B2-B385-DE4FF484B3B2}" srcOrd="0" destOrd="0" presId="urn:microsoft.com/office/officeart/2005/8/layout/process5"/>
    <dgm:cxn modelId="{5CB002C9-C1CC-4CDD-8FE5-D74D3D8DEDEE}" type="presParOf" srcId="{B80547D0-F654-44E0-9FC1-20B1B1B150E0}" destId="{B4366E7E-222A-40DA-BE9F-F430168682C9}" srcOrd="6" destOrd="0" presId="urn:microsoft.com/office/officeart/2005/8/layout/process5"/>
    <dgm:cxn modelId="{B00C0CC6-F0A6-4811-B0E4-0573BF148F61}" type="presParOf" srcId="{B80547D0-F654-44E0-9FC1-20B1B1B150E0}" destId="{31DD2C02-8667-46DD-9348-D2B8808B170D}" srcOrd="7" destOrd="0" presId="urn:microsoft.com/office/officeart/2005/8/layout/process5"/>
    <dgm:cxn modelId="{224BC573-5906-4F2C-B10F-04B7020391FE}" type="presParOf" srcId="{31DD2C02-8667-46DD-9348-D2B8808B170D}" destId="{CD61B943-F60C-4AAA-8CD4-96FD8D58F6C7}" srcOrd="0" destOrd="0" presId="urn:microsoft.com/office/officeart/2005/8/layout/process5"/>
    <dgm:cxn modelId="{D1BE870A-A84B-4BF7-AD57-773F440D983D}" type="presParOf" srcId="{B80547D0-F654-44E0-9FC1-20B1B1B150E0}" destId="{DC1FC938-2D97-4C95-AB21-07DBB3E22B8C}" srcOrd="8" destOrd="0" presId="urn:microsoft.com/office/officeart/2005/8/layout/process5"/>
    <dgm:cxn modelId="{32290F7C-70C8-47F3-B22A-94A9B87A5351}" type="presParOf" srcId="{B80547D0-F654-44E0-9FC1-20B1B1B150E0}" destId="{B209C9E9-E7BD-4131-AE75-5AED4BDF73AE}" srcOrd="9" destOrd="0" presId="urn:microsoft.com/office/officeart/2005/8/layout/process5"/>
    <dgm:cxn modelId="{7C272F25-0A41-481F-B004-5C84AF7C356F}" type="presParOf" srcId="{B209C9E9-E7BD-4131-AE75-5AED4BDF73AE}" destId="{9EB5B7CC-B37C-420A-A662-F7FCA4CCDEA1}" srcOrd="0" destOrd="0" presId="urn:microsoft.com/office/officeart/2005/8/layout/process5"/>
    <dgm:cxn modelId="{C1D04E91-01BF-47E8-A339-0A44D4251AB9}" type="presParOf" srcId="{B80547D0-F654-44E0-9FC1-20B1B1B150E0}" destId="{FBD0A91A-38A0-44AC-9CE4-0765B4938F5C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EF02E2-CC43-4DE8-82E2-8FC0AC82FAB6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6123960-0DAE-4FB6-9DA4-6E8898DBD51C}">
      <dgm:prSet custT="1"/>
      <dgm:spPr/>
      <dgm:t>
        <a:bodyPr/>
        <a:lstStyle/>
        <a:p>
          <a:r>
            <a:rPr lang="es-ES" sz="1100" dirty="0">
              <a:latin typeface="Xunta Sans" panose="00000500000000000000" pitchFamily="50" charset="0"/>
            </a:rPr>
            <a:t>Reunión con entidades </a:t>
          </a:r>
          <a:r>
            <a:rPr lang="es-ES" sz="1100" dirty="0" err="1">
              <a:latin typeface="Xunta Sans" panose="00000500000000000000" pitchFamily="50" charset="0"/>
            </a:rPr>
            <a:t>crave</a:t>
          </a:r>
          <a:r>
            <a:rPr lang="es-ES" sz="1100" dirty="0">
              <a:latin typeface="Xunta Sans" panose="00000500000000000000" pitchFamily="50" charset="0"/>
            </a:rPr>
            <a:t> en </a:t>
          </a:r>
          <a:r>
            <a:rPr lang="es-ES" sz="1100" dirty="0" err="1">
              <a:latin typeface="Xunta Sans" panose="00000500000000000000" pitchFamily="50" charset="0"/>
            </a:rPr>
            <a:t>seguridade</a:t>
          </a:r>
          <a:r>
            <a:rPr lang="es-ES" sz="1100" dirty="0">
              <a:latin typeface="Xunta Sans" panose="00000500000000000000" pitchFamily="50" charset="0"/>
            </a:rPr>
            <a:t> viaria: 01/10/2024. </a:t>
          </a:r>
        </a:p>
      </dgm:t>
    </dgm:pt>
    <dgm:pt modelId="{3AFCA7DD-41AD-4254-B1D8-3FB70587153B}" type="parTrans" cxnId="{65ED0C8D-7B29-48AA-ABCA-A032D5B508A7}">
      <dgm:prSet/>
      <dgm:spPr/>
      <dgm:t>
        <a:bodyPr/>
        <a:lstStyle/>
        <a:p>
          <a:endParaRPr lang="es-ES" sz="2400"/>
        </a:p>
      </dgm:t>
    </dgm:pt>
    <dgm:pt modelId="{B3F01412-320C-4D04-8470-414D1C5ECAD3}" type="sibTrans" cxnId="{65ED0C8D-7B29-48AA-ABCA-A032D5B508A7}">
      <dgm:prSet/>
      <dgm:spPr/>
      <dgm:t>
        <a:bodyPr/>
        <a:lstStyle/>
        <a:p>
          <a:endParaRPr lang="es-ES" sz="2400"/>
        </a:p>
      </dgm:t>
    </dgm:pt>
    <dgm:pt modelId="{6FE5F49E-6784-4894-BE1B-720AF71D5DA0}">
      <dgm:prSet custT="1"/>
      <dgm:spPr/>
      <dgm:t>
        <a:bodyPr/>
        <a:lstStyle/>
        <a:p>
          <a:r>
            <a:rPr lang="es-ES" sz="1100" dirty="0">
              <a:latin typeface="Xunta Sans" panose="00000500000000000000" pitchFamily="50" charset="0"/>
            </a:rPr>
            <a:t>Comunicación. </a:t>
          </a:r>
        </a:p>
      </dgm:t>
    </dgm:pt>
    <dgm:pt modelId="{AC641DE9-6479-4C33-B7E0-CB37520D8AB6}" type="parTrans" cxnId="{7ACBDACA-B7CC-4C8A-A4FF-4D81B6909D62}">
      <dgm:prSet/>
      <dgm:spPr/>
      <dgm:t>
        <a:bodyPr/>
        <a:lstStyle/>
        <a:p>
          <a:endParaRPr lang="es-ES" sz="2400"/>
        </a:p>
      </dgm:t>
    </dgm:pt>
    <dgm:pt modelId="{B3EEB6F4-7CB3-4030-8678-79E5D3F3EC09}" type="sibTrans" cxnId="{7ACBDACA-B7CC-4C8A-A4FF-4D81B6909D62}">
      <dgm:prSet/>
      <dgm:spPr/>
      <dgm:t>
        <a:bodyPr/>
        <a:lstStyle/>
        <a:p>
          <a:endParaRPr lang="es-ES" sz="2400"/>
        </a:p>
      </dgm:t>
    </dgm:pt>
    <dgm:pt modelId="{D4324B60-D4AF-4CF6-B915-1A818FD11E29}">
      <dgm:prSet custT="1"/>
      <dgm:spPr/>
      <dgm:t>
        <a:bodyPr/>
        <a:lstStyle/>
        <a:p>
          <a:r>
            <a:rPr lang="es-ES" sz="1100" dirty="0" err="1">
              <a:latin typeface="Xunta Sans" panose="00000500000000000000" pitchFamily="50" charset="0"/>
            </a:rPr>
            <a:t>Seguimento</a:t>
          </a:r>
          <a:r>
            <a:rPr lang="es-ES" sz="1100" dirty="0">
              <a:latin typeface="Xunta Sans" panose="00000500000000000000" pitchFamily="50" charset="0"/>
            </a:rPr>
            <a:t> e revisión. </a:t>
          </a:r>
        </a:p>
      </dgm:t>
    </dgm:pt>
    <dgm:pt modelId="{023FB863-2E74-4238-BAED-52FC6E3DFF69}" type="parTrans" cxnId="{8BDFD40B-8514-4F43-BC2E-D9F76915367E}">
      <dgm:prSet/>
      <dgm:spPr/>
      <dgm:t>
        <a:bodyPr/>
        <a:lstStyle/>
        <a:p>
          <a:endParaRPr lang="es-ES" sz="2400"/>
        </a:p>
      </dgm:t>
    </dgm:pt>
    <dgm:pt modelId="{E4B72ED2-390D-452E-859D-0EAB3DF67D4C}" type="sibTrans" cxnId="{8BDFD40B-8514-4F43-BC2E-D9F76915367E}">
      <dgm:prSet/>
      <dgm:spPr/>
      <dgm:t>
        <a:bodyPr/>
        <a:lstStyle/>
        <a:p>
          <a:endParaRPr lang="es-ES" sz="2400"/>
        </a:p>
      </dgm:t>
    </dgm:pt>
    <dgm:pt modelId="{CBF8FD2D-09C5-4C64-8573-12F0727783BD}" type="pres">
      <dgm:prSet presAssocID="{32EF02E2-CC43-4DE8-82E2-8FC0AC82FAB6}" presName="rootnode" presStyleCnt="0">
        <dgm:presLayoutVars>
          <dgm:chMax/>
          <dgm:chPref/>
          <dgm:dir/>
          <dgm:animLvl val="lvl"/>
        </dgm:presLayoutVars>
      </dgm:prSet>
      <dgm:spPr/>
    </dgm:pt>
    <dgm:pt modelId="{280583D3-62B1-4838-88BD-C9DF0471786F}" type="pres">
      <dgm:prSet presAssocID="{E6123960-0DAE-4FB6-9DA4-6E8898DBD51C}" presName="composite" presStyleCnt="0"/>
      <dgm:spPr/>
    </dgm:pt>
    <dgm:pt modelId="{6A5F84CA-216A-4829-907E-564386DA1077}" type="pres">
      <dgm:prSet presAssocID="{E6123960-0DAE-4FB6-9DA4-6E8898DBD51C}" presName="bentUpArrow1" presStyleLbl="alignImgPlace1" presStyleIdx="0" presStyleCnt="2" custLinFactNeighborX="-29008"/>
      <dgm:spPr/>
    </dgm:pt>
    <dgm:pt modelId="{F1C1B7B9-F925-4F82-90C4-B6E53E12AB64}" type="pres">
      <dgm:prSet presAssocID="{E6123960-0DAE-4FB6-9DA4-6E8898DBD51C}" presName="ParentText" presStyleLbl="node1" presStyleIdx="0" presStyleCnt="3" custScaleX="188752">
        <dgm:presLayoutVars>
          <dgm:chMax val="1"/>
          <dgm:chPref val="1"/>
          <dgm:bulletEnabled val="1"/>
        </dgm:presLayoutVars>
      </dgm:prSet>
      <dgm:spPr/>
    </dgm:pt>
    <dgm:pt modelId="{0E186571-E61C-4315-A461-8F5B6C5B6EFD}" type="pres">
      <dgm:prSet presAssocID="{E6123960-0DAE-4FB6-9DA4-6E8898DBD51C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33B9E9EA-7567-41FC-97D2-E3F99BE931AC}" type="pres">
      <dgm:prSet presAssocID="{B3F01412-320C-4D04-8470-414D1C5ECAD3}" presName="sibTrans" presStyleCnt="0"/>
      <dgm:spPr/>
    </dgm:pt>
    <dgm:pt modelId="{3F382BAF-E49F-42D3-906E-E5D136EA00BC}" type="pres">
      <dgm:prSet presAssocID="{6FE5F49E-6784-4894-BE1B-720AF71D5DA0}" presName="composite" presStyleCnt="0"/>
      <dgm:spPr/>
    </dgm:pt>
    <dgm:pt modelId="{EFBB7D7A-4608-4993-9F44-79C3EC61FFF4}" type="pres">
      <dgm:prSet presAssocID="{6FE5F49E-6784-4894-BE1B-720AF71D5DA0}" presName="bentUpArrow1" presStyleLbl="alignImgPlace1" presStyleIdx="1" presStyleCnt="2" custLinFactNeighborX="-12438"/>
      <dgm:spPr/>
    </dgm:pt>
    <dgm:pt modelId="{96A2A7B3-09B8-4CE2-916E-34795369A2C2}" type="pres">
      <dgm:prSet presAssocID="{6FE5F49E-6784-4894-BE1B-720AF71D5DA0}" presName="ParentText" presStyleLbl="node1" presStyleIdx="1" presStyleCnt="3" custScaleX="167824">
        <dgm:presLayoutVars>
          <dgm:chMax val="1"/>
          <dgm:chPref val="1"/>
          <dgm:bulletEnabled val="1"/>
        </dgm:presLayoutVars>
      </dgm:prSet>
      <dgm:spPr/>
    </dgm:pt>
    <dgm:pt modelId="{26146536-E05D-460D-984C-2234AEB6A4E1}" type="pres">
      <dgm:prSet presAssocID="{6FE5F49E-6784-4894-BE1B-720AF71D5DA0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93100E60-A452-49B1-A4AA-2C6CD151C525}" type="pres">
      <dgm:prSet presAssocID="{B3EEB6F4-7CB3-4030-8678-79E5D3F3EC09}" presName="sibTrans" presStyleCnt="0"/>
      <dgm:spPr/>
    </dgm:pt>
    <dgm:pt modelId="{F74DF910-C131-4087-8AA6-385BBF652919}" type="pres">
      <dgm:prSet presAssocID="{D4324B60-D4AF-4CF6-B915-1A818FD11E29}" presName="composite" presStyleCnt="0"/>
      <dgm:spPr/>
    </dgm:pt>
    <dgm:pt modelId="{FE3F66DF-9F7D-4ACB-A365-CCEDF91A4EB6}" type="pres">
      <dgm:prSet presAssocID="{D4324B60-D4AF-4CF6-B915-1A818FD11E29}" presName="ParentText" presStyleLbl="node1" presStyleIdx="2" presStyleCnt="3" custScaleX="190655">
        <dgm:presLayoutVars>
          <dgm:chMax val="1"/>
          <dgm:chPref val="1"/>
          <dgm:bulletEnabled val="1"/>
        </dgm:presLayoutVars>
      </dgm:prSet>
      <dgm:spPr/>
    </dgm:pt>
  </dgm:ptLst>
  <dgm:cxnLst>
    <dgm:cxn modelId="{C40D1000-3CD7-4067-A019-B7DD6804A470}" type="presOf" srcId="{D4324B60-D4AF-4CF6-B915-1A818FD11E29}" destId="{FE3F66DF-9F7D-4ACB-A365-CCEDF91A4EB6}" srcOrd="0" destOrd="0" presId="urn:microsoft.com/office/officeart/2005/8/layout/StepDownProcess"/>
    <dgm:cxn modelId="{8BDFD40B-8514-4F43-BC2E-D9F76915367E}" srcId="{32EF02E2-CC43-4DE8-82E2-8FC0AC82FAB6}" destId="{D4324B60-D4AF-4CF6-B915-1A818FD11E29}" srcOrd="2" destOrd="0" parTransId="{023FB863-2E74-4238-BAED-52FC6E3DFF69}" sibTransId="{E4B72ED2-390D-452E-859D-0EAB3DF67D4C}"/>
    <dgm:cxn modelId="{81D5157F-3E48-4A3D-98AF-06FB256C71F5}" type="presOf" srcId="{E6123960-0DAE-4FB6-9DA4-6E8898DBD51C}" destId="{F1C1B7B9-F925-4F82-90C4-B6E53E12AB64}" srcOrd="0" destOrd="0" presId="urn:microsoft.com/office/officeart/2005/8/layout/StepDownProcess"/>
    <dgm:cxn modelId="{61774384-6607-4F3C-BC7D-EFFACB99BAB8}" type="presOf" srcId="{6FE5F49E-6784-4894-BE1B-720AF71D5DA0}" destId="{96A2A7B3-09B8-4CE2-916E-34795369A2C2}" srcOrd="0" destOrd="0" presId="urn:microsoft.com/office/officeart/2005/8/layout/StepDownProcess"/>
    <dgm:cxn modelId="{65ED0C8D-7B29-48AA-ABCA-A032D5B508A7}" srcId="{32EF02E2-CC43-4DE8-82E2-8FC0AC82FAB6}" destId="{E6123960-0DAE-4FB6-9DA4-6E8898DBD51C}" srcOrd="0" destOrd="0" parTransId="{3AFCA7DD-41AD-4254-B1D8-3FB70587153B}" sibTransId="{B3F01412-320C-4D04-8470-414D1C5ECAD3}"/>
    <dgm:cxn modelId="{BE3D53C4-6A11-4FD3-8BE8-95166DBF5776}" type="presOf" srcId="{32EF02E2-CC43-4DE8-82E2-8FC0AC82FAB6}" destId="{CBF8FD2D-09C5-4C64-8573-12F0727783BD}" srcOrd="0" destOrd="0" presId="urn:microsoft.com/office/officeart/2005/8/layout/StepDownProcess"/>
    <dgm:cxn modelId="{7ACBDACA-B7CC-4C8A-A4FF-4D81B6909D62}" srcId="{32EF02E2-CC43-4DE8-82E2-8FC0AC82FAB6}" destId="{6FE5F49E-6784-4894-BE1B-720AF71D5DA0}" srcOrd="1" destOrd="0" parTransId="{AC641DE9-6479-4C33-B7E0-CB37520D8AB6}" sibTransId="{B3EEB6F4-7CB3-4030-8678-79E5D3F3EC09}"/>
    <dgm:cxn modelId="{82F281F0-6662-47DF-9A5A-A6BCCDC6FD62}" type="presParOf" srcId="{CBF8FD2D-09C5-4C64-8573-12F0727783BD}" destId="{280583D3-62B1-4838-88BD-C9DF0471786F}" srcOrd="0" destOrd="0" presId="urn:microsoft.com/office/officeart/2005/8/layout/StepDownProcess"/>
    <dgm:cxn modelId="{4D74B92F-4EB8-4D78-B7FA-8CEB5C520DA4}" type="presParOf" srcId="{280583D3-62B1-4838-88BD-C9DF0471786F}" destId="{6A5F84CA-216A-4829-907E-564386DA1077}" srcOrd="0" destOrd="0" presId="urn:microsoft.com/office/officeart/2005/8/layout/StepDownProcess"/>
    <dgm:cxn modelId="{36FF7013-B19F-4EE4-BCA4-ED9CFCD74364}" type="presParOf" srcId="{280583D3-62B1-4838-88BD-C9DF0471786F}" destId="{F1C1B7B9-F925-4F82-90C4-B6E53E12AB64}" srcOrd="1" destOrd="0" presId="urn:microsoft.com/office/officeart/2005/8/layout/StepDownProcess"/>
    <dgm:cxn modelId="{926C6961-950B-48E2-98EA-2B8F246D5928}" type="presParOf" srcId="{280583D3-62B1-4838-88BD-C9DF0471786F}" destId="{0E186571-E61C-4315-A461-8F5B6C5B6EFD}" srcOrd="2" destOrd="0" presId="urn:microsoft.com/office/officeart/2005/8/layout/StepDownProcess"/>
    <dgm:cxn modelId="{06470AA2-A2F1-4371-AC32-3B669AE26C92}" type="presParOf" srcId="{CBF8FD2D-09C5-4C64-8573-12F0727783BD}" destId="{33B9E9EA-7567-41FC-97D2-E3F99BE931AC}" srcOrd="1" destOrd="0" presId="urn:microsoft.com/office/officeart/2005/8/layout/StepDownProcess"/>
    <dgm:cxn modelId="{FBBEDFCC-16A8-46C1-8F32-CD941C67E89E}" type="presParOf" srcId="{CBF8FD2D-09C5-4C64-8573-12F0727783BD}" destId="{3F382BAF-E49F-42D3-906E-E5D136EA00BC}" srcOrd="2" destOrd="0" presId="urn:microsoft.com/office/officeart/2005/8/layout/StepDownProcess"/>
    <dgm:cxn modelId="{0BB448E4-2370-4FD0-8233-CDF106750EF2}" type="presParOf" srcId="{3F382BAF-E49F-42D3-906E-E5D136EA00BC}" destId="{EFBB7D7A-4608-4993-9F44-79C3EC61FFF4}" srcOrd="0" destOrd="0" presId="urn:microsoft.com/office/officeart/2005/8/layout/StepDownProcess"/>
    <dgm:cxn modelId="{94C52799-3705-43F5-A294-272ABC5FD282}" type="presParOf" srcId="{3F382BAF-E49F-42D3-906E-E5D136EA00BC}" destId="{96A2A7B3-09B8-4CE2-916E-34795369A2C2}" srcOrd="1" destOrd="0" presId="urn:microsoft.com/office/officeart/2005/8/layout/StepDownProcess"/>
    <dgm:cxn modelId="{FF21A0D7-DF57-4226-A4C4-DBB9FB13CC73}" type="presParOf" srcId="{3F382BAF-E49F-42D3-906E-E5D136EA00BC}" destId="{26146536-E05D-460D-984C-2234AEB6A4E1}" srcOrd="2" destOrd="0" presId="urn:microsoft.com/office/officeart/2005/8/layout/StepDownProcess"/>
    <dgm:cxn modelId="{4B35DD3D-B0FE-42A2-AE98-A912E57783B6}" type="presParOf" srcId="{CBF8FD2D-09C5-4C64-8573-12F0727783BD}" destId="{93100E60-A452-49B1-A4AA-2C6CD151C525}" srcOrd="3" destOrd="0" presId="urn:microsoft.com/office/officeart/2005/8/layout/StepDownProcess"/>
    <dgm:cxn modelId="{F995B0F2-DEEC-4AC6-8724-4AA9AD524DF0}" type="presParOf" srcId="{CBF8FD2D-09C5-4C64-8573-12F0727783BD}" destId="{F74DF910-C131-4087-8AA6-385BBF652919}" srcOrd="4" destOrd="0" presId="urn:microsoft.com/office/officeart/2005/8/layout/StepDownProcess"/>
    <dgm:cxn modelId="{7149CE6F-EF47-43F7-8543-1AA4D4CE4223}" type="presParOf" srcId="{F74DF910-C131-4087-8AA6-385BBF652919}" destId="{FE3F66DF-9F7D-4ACB-A365-CCEDF91A4EB6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A9FB97-05E8-48B6-B0A2-26F0B8948D68}">
      <dsp:nvSpPr>
        <dsp:cNvPr id="0" name=""/>
        <dsp:cNvSpPr/>
      </dsp:nvSpPr>
      <dsp:spPr>
        <a:xfrm>
          <a:off x="6802" y="71919"/>
          <a:ext cx="2033222" cy="121993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Xunta Sans" panose="00000500000000000000" pitchFamily="50" charset="0"/>
            </a:rPr>
            <a:t>FASE 1.1: ESTUDOS PREVIOS - Elaboración do documento inicial de bases. </a:t>
          </a:r>
          <a:endParaRPr lang="es-ES" sz="1400" kern="1200" dirty="0">
            <a:latin typeface="Xunta Sans" panose="00000500000000000000" pitchFamily="50" charset="0"/>
          </a:endParaRPr>
        </a:p>
      </dsp:txBody>
      <dsp:txXfrm>
        <a:off x="42533" y="107650"/>
        <a:ext cx="1961760" cy="1148471"/>
      </dsp:txXfrm>
    </dsp:sp>
    <dsp:sp modelId="{213DCC92-246E-4A61-9508-9A82A1BE5A67}">
      <dsp:nvSpPr>
        <dsp:cNvPr id="0" name=""/>
        <dsp:cNvSpPr/>
      </dsp:nvSpPr>
      <dsp:spPr>
        <a:xfrm>
          <a:off x="2218949" y="429766"/>
          <a:ext cx="431043" cy="5042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2218949" y="530614"/>
        <a:ext cx="301730" cy="302543"/>
      </dsp:txXfrm>
    </dsp:sp>
    <dsp:sp modelId="{9022F518-691D-4EDD-A559-8E8E0D8D9E3A}">
      <dsp:nvSpPr>
        <dsp:cNvPr id="0" name=""/>
        <dsp:cNvSpPr/>
      </dsp:nvSpPr>
      <dsp:spPr>
        <a:xfrm>
          <a:off x="2853314" y="71919"/>
          <a:ext cx="2033222" cy="1219933"/>
        </a:xfrm>
        <a:prstGeom prst="roundRect">
          <a:avLst>
            <a:gd name="adj" fmla="val 10000"/>
          </a:avLst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Xunta Sans" panose="00000500000000000000" pitchFamily="50" charset="0"/>
            </a:rPr>
            <a:t>FASE 1.2: ESTUDIOS PREVIOS - Reunión inicial con </a:t>
          </a:r>
          <a:r>
            <a:rPr lang="es-ES" sz="1400" b="1" kern="1200" dirty="0" err="1">
              <a:latin typeface="Xunta Sans" panose="00000500000000000000" pitchFamily="50" charset="0"/>
            </a:rPr>
            <a:t>Consellerías</a:t>
          </a:r>
          <a:r>
            <a:rPr lang="es-ES" sz="1400" b="1" kern="1200" dirty="0">
              <a:latin typeface="Xunta Sans" panose="00000500000000000000" pitchFamily="50" charset="0"/>
            </a:rPr>
            <a:t> e con actores clave.</a:t>
          </a:r>
          <a:endParaRPr lang="es-ES" sz="1400" kern="1200" dirty="0">
            <a:latin typeface="Xunta Sans" panose="00000500000000000000" pitchFamily="50" charset="0"/>
          </a:endParaRPr>
        </a:p>
      </dsp:txBody>
      <dsp:txXfrm>
        <a:off x="2889045" y="107650"/>
        <a:ext cx="1961760" cy="1148471"/>
      </dsp:txXfrm>
    </dsp:sp>
    <dsp:sp modelId="{44F1A9CF-F4B7-4B36-A057-87C6B98BEA3B}">
      <dsp:nvSpPr>
        <dsp:cNvPr id="0" name=""/>
        <dsp:cNvSpPr/>
      </dsp:nvSpPr>
      <dsp:spPr>
        <a:xfrm>
          <a:off x="5065461" y="429766"/>
          <a:ext cx="431043" cy="5042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5065461" y="530614"/>
        <a:ext cx="301730" cy="302543"/>
      </dsp:txXfrm>
    </dsp:sp>
    <dsp:sp modelId="{3CA42B05-5839-42FF-B017-0FBB253CD1C3}">
      <dsp:nvSpPr>
        <dsp:cNvPr id="0" name=""/>
        <dsp:cNvSpPr/>
      </dsp:nvSpPr>
      <dsp:spPr>
        <a:xfrm>
          <a:off x="5699826" y="71919"/>
          <a:ext cx="2033222" cy="1219933"/>
        </a:xfrm>
        <a:prstGeom prst="roundRect">
          <a:avLst>
            <a:gd name="adj" fmla="val 10000"/>
          </a:avLst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Xunta Sans" panose="00000500000000000000" pitchFamily="50" charset="0"/>
            </a:rPr>
            <a:t>FASE 2: DIAGNOSE.</a:t>
          </a:r>
          <a:endParaRPr lang="es-ES" sz="1400" kern="1200" dirty="0">
            <a:latin typeface="Xunta Sans" panose="00000500000000000000" pitchFamily="50" charset="0"/>
          </a:endParaRPr>
        </a:p>
      </dsp:txBody>
      <dsp:txXfrm>
        <a:off x="5735557" y="107650"/>
        <a:ext cx="1961760" cy="1148471"/>
      </dsp:txXfrm>
    </dsp:sp>
    <dsp:sp modelId="{71A3056B-0D8F-42A8-A0C2-70714254F209}">
      <dsp:nvSpPr>
        <dsp:cNvPr id="0" name=""/>
        <dsp:cNvSpPr/>
      </dsp:nvSpPr>
      <dsp:spPr>
        <a:xfrm rot="5400000">
          <a:off x="6500916" y="1434178"/>
          <a:ext cx="431043" cy="5042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 rot="-5400000">
        <a:off x="6565167" y="1470776"/>
        <a:ext cx="302543" cy="301730"/>
      </dsp:txXfrm>
    </dsp:sp>
    <dsp:sp modelId="{B4366E7E-222A-40DA-BE9F-F430168682C9}">
      <dsp:nvSpPr>
        <dsp:cNvPr id="0" name=""/>
        <dsp:cNvSpPr/>
      </dsp:nvSpPr>
      <dsp:spPr>
        <a:xfrm>
          <a:off x="5699826" y="2105142"/>
          <a:ext cx="2033222" cy="1219933"/>
        </a:xfrm>
        <a:prstGeom prst="roundRect">
          <a:avLst>
            <a:gd name="adj" fmla="val 10000"/>
          </a:avLst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Xunta Sans" panose="00000500000000000000" pitchFamily="50" charset="0"/>
            </a:rPr>
            <a:t>FASE 3: DESEÑO DO PLAN DE SEGURIDADE VIARIA DE GALICIA 2022-2025.</a:t>
          </a:r>
          <a:endParaRPr lang="es-ES" sz="1400" kern="1200" dirty="0">
            <a:latin typeface="Xunta Sans" panose="00000500000000000000" pitchFamily="50" charset="0"/>
          </a:endParaRPr>
        </a:p>
      </dsp:txBody>
      <dsp:txXfrm>
        <a:off x="5735557" y="2140873"/>
        <a:ext cx="1961760" cy="1148471"/>
      </dsp:txXfrm>
    </dsp:sp>
    <dsp:sp modelId="{31DD2C02-8667-46DD-9348-D2B8808B170D}">
      <dsp:nvSpPr>
        <dsp:cNvPr id="0" name=""/>
        <dsp:cNvSpPr/>
      </dsp:nvSpPr>
      <dsp:spPr>
        <a:xfrm rot="10800000">
          <a:off x="5089859" y="2462989"/>
          <a:ext cx="431043" cy="5042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 rot="10800000">
        <a:off x="5219172" y="2563837"/>
        <a:ext cx="301730" cy="302543"/>
      </dsp:txXfrm>
    </dsp:sp>
    <dsp:sp modelId="{DC1FC938-2D97-4C95-AB21-07DBB3E22B8C}">
      <dsp:nvSpPr>
        <dsp:cNvPr id="0" name=""/>
        <dsp:cNvSpPr/>
      </dsp:nvSpPr>
      <dsp:spPr>
        <a:xfrm>
          <a:off x="2853314" y="2105142"/>
          <a:ext cx="2033222" cy="1219933"/>
        </a:xfrm>
        <a:prstGeom prst="roundRect">
          <a:avLst>
            <a:gd name="adj" fmla="val 10000"/>
          </a:avLst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Xunta Sans" panose="00000500000000000000" pitchFamily="50" charset="0"/>
            </a:rPr>
            <a:t>FASE 4: SEGUIMENTO.</a:t>
          </a:r>
        </a:p>
      </dsp:txBody>
      <dsp:txXfrm>
        <a:off x="2889045" y="2140873"/>
        <a:ext cx="1961760" cy="1148471"/>
      </dsp:txXfrm>
    </dsp:sp>
    <dsp:sp modelId="{B209C9E9-E7BD-4131-AE75-5AED4BDF73AE}">
      <dsp:nvSpPr>
        <dsp:cNvPr id="0" name=""/>
        <dsp:cNvSpPr/>
      </dsp:nvSpPr>
      <dsp:spPr>
        <a:xfrm rot="10800000">
          <a:off x="2243347" y="2462989"/>
          <a:ext cx="431043" cy="5042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 rot="10800000">
        <a:off x="2372660" y="2563837"/>
        <a:ext cx="301730" cy="302543"/>
      </dsp:txXfrm>
    </dsp:sp>
    <dsp:sp modelId="{FBD0A91A-38A0-44AC-9CE4-0765B4938F5C}">
      <dsp:nvSpPr>
        <dsp:cNvPr id="0" name=""/>
        <dsp:cNvSpPr/>
      </dsp:nvSpPr>
      <dsp:spPr>
        <a:xfrm>
          <a:off x="6802" y="2105142"/>
          <a:ext cx="2033222" cy="1219933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>
              <a:latin typeface="Xunta Sans" panose="00000500000000000000" pitchFamily="50" charset="0"/>
            </a:rPr>
            <a:t>FASE 5: COMUNICACIÓN.</a:t>
          </a:r>
        </a:p>
      </dsp:txBody>
      <dsp:txXfrm>
        <a:off x="42533" y="2140873"/>
        <a:ext cx="1961760" cy="11484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5F84CA-216A-4829-907E-564386DA1077}">
      <dsp:nvSpPr>
        <dsp:cNvPr id="0" name=""/>
        <dsp:cNvSpPr/>
      </dsp:nvSpPr>
      <dsp:spPr>
        <a:xfrm rot="5400000">
          <a:off x="988527" y="1240140"/>
          <a:ext cx="1096797" cy="124866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C1B7B9-F925-4F82-90C4-B6E53E12AB64}">
      <dsp:nvSpPr>
        <dsp:cNvPr id="0" name=""/>
        <dsp:cNvSpPr/>
      </dsp:nvSpPr>
      <dsp:spPr>
        <a:xfrm>
          <a:off x="240814" y="24318"/>
          <a:ext cx="3485044" cy="1292393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>
              <a:latin typeface="Xunta Sans" panose="00000500000000000000" pitchFamily="50" charset="0"/>
            </a:rPr>
            <a:t>Reunión con entidades </a:t>
          </a:r>
          <a:r>
            <a:rPr lang="es-ES" sz="1100" kern="1200" dirty="0" err="1">
              <a:latin typeface="Xunta Sans" panose="00000500000000000000" pitchFamily="50" charset="0"/>
            </a:rPr>
            <a:t>crave</a:t>
          </a:r>
          <a:r>
            <a:rPr lang="es-ES" sz="1100" kern="1200" dirty="0">
              <a:latin typeface="Xunta Sans" panose="00000500000000000000" pitchFamily="50" charset="0"/>
            </a:rPr>
            <a:t> en </a:t>
          </a:r>
          <a:r>
            <a:rPr lang="es-ES" sz="1100" kern="1200" dirty="0" err="1">
              <a:latin typeface="Xunta Sans" panose="00000500000000000000" pitchFamily="50" charset="0"/>
            </a:rPr>
            <a:t>seguridade</a:t>
          </a:r>
          <a:r>
            <a:rPr lang="es-ES" sz="1100" kern="1200" dirty="0">
              <a:latin typeface="Xunta Sans" panose="00000500000000000000" pitchFamily="50" charset="0"/>
            </a:rPr>
            <a:t> viaria: 01/10/2024. </a:t>
          </a:r>
        </a:p>
      </dsp:txBody>
      <dsp:txXfrm>
        <a:off x="303915" y="87419"/>
        <a:ext cx="3358842" cy="1166191"/>
      </dsp:txXfrm>
    </dsp:sp>
    <dsp:sp modelId="{0E186571-E61C-4315-A461-8F5B6C5B6EFD}">
      <dsp:nvSpPr>
        <dsp:cNvPr id="0" name=""/>
        <dsp:cNvSpPr/>
      </dsp:nvSpPr>
      <dsp:spPr>
        <a:xfrm>
          <a:off x="2906517" y="147577"/>
          <a:ext cx="1342867" cy="1044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BB7D7A-4608-4993-9F44-79C3EC61FFF4}">
      <dsp:nvSpPr>
        <dsp:cNvPr id="0" name=""/>
        <dsp:cNvSpPr/>
      </dsp:nvSpPr>
      <dsp:spPr>
        <a:xfrm rot="5400000">
          <a:off x="2926342" y="2691925"/>
          <a:ext cx="1096797" cy="124866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1955669"/>
            <a:satOff val="100000"/>
            <a:lumOff val="105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A2A7B3-09B8-4CE2-916E-34795369A2C2}">
      <dsp:nvSpPr>
        <dsp:cNvPr id="0" name=""/>
        <dsp:cNvSpPr/>
      </dsp:nvSpPr>
      <dsp:spPr>
        <a:xfrm>
          <a:off x="2164928" y="1476102"/>
          <a:ext cx="3098638" cy="1292393"/>
        </a:xfrm>
        <a:prstGeom prst="roundRect">
          <a:avLst>
            <a:gd name="adj" fmla="val 1667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>
              <a:latin typeface="Xunta Sans" panose="00000500000000000000" pitchFamily="50" charset="0"/>
            </a:rPr>
            <a:t>Comunicación. </a:t>
          </a:r>
        </a:p>
      </dsp:txBody>
      <dsp:txXfrm>
        <a:off x="2228029" y="1539203"/>
        <a:ext cx="2972436" cy="1166191"/>
      </dsp:txXfrm>
    </dsp:sp>
    <dsp:sp modelId="{26146536-E05D-460D-984C-2234AEB6A4E1}">
      <dsp:nvSpPr>
        <dsp:cNvPr id="0" name=""/>
        <dsp:cNvSpPr/>
      </dsp:nvSpPr>
      <dsp:spPr>
        <a:xfrm>
          <a:off x="4637428" y="1599362"/>
          <a:ext cx="1342867" cy="1044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3F66DF-9F7D-4ACB-A365-CCEDF91A4EB6}">
      <dsp:nvSpPr>
        <dsp:cNvPr id="0" name=""/>
        <dsp:cNvSpPr/>
      </dsp:nvSpPr>
      <dsp:spPr>
        <a:xfrm>
          <a:off x="4089042" y="2927887"/>
          <a:ext cx="3520181" cy="1292393"/>
        </a:xfrm>
        <a:prstGeom prst="roundRect">
          <a:avLst>
            <a:gd name="adj" fmla="val 1667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 err="1">
              <a:latin typeface="Xunta Sans" panose="00000500000000000000" pitchFamily="50" charset="0"/>
            </a:rPr>
            <a:t>Seguimento</a:t>
          </a:r>
          <a:r>
            <a:rPr lang="es-ES" sz="1100" kern="1200" dirty="0">
              <a:latin typeface="Xunta Sans" panose="00000500000000000000" pitchFamily="50" charset="0"/>
            </a:rPr>
            <a:t> e revisión. </a:t>
          </a:r>
        </a:p>
      </dsp:txBody>
      <dsp:txXfrm>
        <a:off x="4152143" y="2990988"/>
        <a:ext cx="3393979" cy="1166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0.85704</cdr:x>
      <cdr:y>0.15344</cdr:y>
    </cdr:from>
    <cdr:to>
      <cdr:x>1</cdr:x>
      <cdr:y>0.84656</cdr:y>
    </cdr:to>
    <cdr:sp macro="" textlink="">
      <cdr:nvSpPr>
        <cdr:cNvPr id="3" name="Rectángulo 2">
          <a:extLst xmlns:a="http://schemas.openxmlformats.org/drawingml/2006/main">
            <a:ext uri="{FF2B5EF4-FFF2-40B4-BE49-F238E27FC236}">
              <a16:creationId xmlns:a16="http://schemas.microsoft.com/office/drawing/2014/main" id="{D2314975-E54B-4D4B-B3F8-DD313639E087}"/>
            </a:ext>
          </a:extLst>
        </cdr:cNvPr>
        <cdr:cNvSpPr/>
      </cdr:nvSpPr>
      <cdr:spPr>
        <a:xfrm xmlns:a="http://schemas.openxmlformats.org/drawingml/2006/main">
          <a:off x="5175524" y="425335"/>
          <a:ext cx="863326" cy="192132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20000"/>
            <a:lumOff val="80000"/>
            <a:alpha val="30196"/>
          </a:schemeClr>
        </a:solidFill>
        <a:ln xmlns:a="http://schemas.openxmlformats.org/drawingml/2006/main">
          <a:solidFill>
            <a:schemeClr val="bg2"/>
          </a:solidFill>
          <a:prstDash val="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t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s-ES" sz="1100"/>
        </a:p>
      </cdr:txBody>
    </cdr:sp>
  </cdr:relSizeAnchor>
  <cdr:relSizeAnchor xmlns:cdr="http://schemas.openxmlformats.org/drawingml/2006/chartDrawing">
    <cdr:from>
      <cdr:x>0.83807</cdr:x>
      <cdr:y>0.1649</cdr:y>
    </cdr:from>
    <cdr:to>
      <cdr:x>1</cdr:x>
      <cdr:y>0.2508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:a16="http://schemas.microsoft.com/office/drawing/2014/main" id="{09599018-A6D8-42AE-8399-3CBDE439A3C6}"/>
            </a:ext>
          </a:extLst>
        </cdr:cNvPr>
        <cdr:cNvSpPr/>
      </cdr:nvSpPr>
      <cdr:spPr>
        <a:xfrm xmlns:a="http://schemas.openxmlformats.org/drawingml/2006/main">
          <a:off x="5060982" y="457097"/>
          <a:ext cx="977868" cy="23812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75000"/>
          </a:schemeClr>
        </a:solidFill>
        <a:ln xmlns:a="http://schemas.openxmlformats.org/drawingml/2006/main">
          <a:solidFill>
            <a:schemeClr val="bg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t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s-ES" sz="1000" dirty="0"/>
            <a:t>PSV</a:t>
          </a:r>
          <a:r>
            <a:rPr lang="es-ES" sz="1000" baseline="0" dirty="0"/>
            <a:t> 2022-2025</a:t>
          </a:r>
          <a:endParaRPr lang="es-ES" sz="1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89840-1B26-4FF5-B471-A45F41BA8F58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0F7E0-8827-4250-AFD7-8D860A887D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6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45E10-E182-42DE-B8EF-0472ABE41A81}" type="datetime1">
              <a:rPr lang="es-ES" smtClean="0"/>
              <a:t>26/09/2024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577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3316-B671-48B9-8F4D-723AAD919581}" type="datetime1">
              <a:rPr lang="es-ES" smtClean="0"/>
              <a:t>26/09/2024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8439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8ECE-2327-4D01-ACAB-F5DD177D34D2}" type="datetime1">
              <a:rPr lang="es-ES" smtClean="0"/>
              <a:t>26/09/2024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6163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0890-92CE-4DC4-9D12-6A3F6BABFB86}" type="datetime1">
              <a:rPr lang="es-ES" smtClean="0"/>
              <a:t>26/09/2024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427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ED6ED-436D-4EA5-AF36-2D3CEAEF8951}" type="datetime1">
              <a:rPr lang="es-ES" smtClean="0"/>
              <a:t>26/09/2024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7610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FB7-D25A-4541-85FC-D2A3B4756ABD}" type="datetime1">
              <a:rPr lang="es-ES" smtClean="0"/>
              <a:t>26/09/2024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803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3D9A5-6F28-454E-A0AF-83D47C001263}" type="datetime1">
              <a:rPr lang="es-ES" smtClean="0"/>
              <a:t>26/09/2024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7033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591F-722D-4D92-89B5-F96B79DE0719}" type="datetime1">
              <a:rPr lang="es-ES" smtClean="0"/>
              <a:t>26/09/2024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2333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E141F-32D0-44CA-8AD0-803A16B9A896}" type="datetime1">
              <a:rPr lang="es-ES" smtClean="0"/>
              <a:t>26/09/2024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511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B2A92-6E60-424C-BB75-586ADABFDED2}" type="datetime1">
              <a:rPr lang="es-ES" smtClean="0"/>
              <a:t>26/09/2024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2680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54FB4-305F-4C4C-B799-91DF019E3B63}" type="datetime1">
              <a:rPr lang="es-ES" smtClean="0"/>
              <a:t>26/09/2024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85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3DB36-C40E-49DB-8A10-ED93CA7EA7BA}" type="datetime1">
              <a:rPr lang="es-ES" smtClean="0"/>
              <a:t>26/09/2024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5798E-562D-4E1B-B725-D63A00ED13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2065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14/relationships/chartEx" Target="../charts/chartEx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microsoft.com/office/2014/relationships/chartEx" Target="../charts/chartEx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4/relationships/chartEx" Target="../charts/chartEx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80.png"/><Relationship Id="rId7" Type="http://schemas.openxmlformats.org/officeDocument/2006/relationships/image" Target="../media/image20.png"/><Relationship Id="rId2" Type="http://schemas.microsoft.com/office/2014/relationships/chartEx" Target="../charts/chartEx5.xml"/><Relationship Id="rId1" Type="http://schemas.openxmlformats.org/officeDocument/2006/relationships/slideLayout" Target="../slideLayouts/slideLayout2.xml"/><Relationship Id="rId6" Type="http://schemas.microsoft.com/office/2014/relationships/chartEx" Target="../charts/chartEx7.xml"/><Relationship Id="rId5" Type="http://schemas.openxmlformats.org/officeDocument/2006/relationships/image" Target="../media/image19.png"/><Relationship Id="rId4" Type="http://schemas.microsoft.com/office/2014/relationships/chartEx" Target="../charts/chartEx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microsoft.com/office/2014/relationships/chartEx" Target="../charts/chartEx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microsoft.com/office/2014/relationships/chartEx" Target="../charts/chartEx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microsoft.com/office/2014/relationships/chartEx" Target="../charts/chartEx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microsoft.com/office/2014/relationships/chartEx" Target="../charts/chartEx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5958F5A3-E3D6-C052-747E-171CEFF546BB}"/>
              </a:ext>
            </a:extLst>
          </p:cNvPr>
          <p:cNvSpPr txBox="1">
            <a:spLocks/>
          </p:cNvSpPr>
          <p:nvPr/>
        </p:nvSpPr>
        <p:spPr>
          <a:xfrm>
            <a:off x="822283" y="1441638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800" b="1" dirty="0">
                <a:solidFill>
                  <a:schemeClr val="bg1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SEGURIDADE VIARIA DE GALICIA </a:t>
            </a:r>
            <a:br>
              <a:rPr lang="es-ES" altLang="es-ES" sz="4800" b="1" dirty="0">
                <a:solidFill>
                  <a:schemeClr val="bg1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altLang="es-ES" sz="4800" b="1" dirty="0">
                <a:solidFill>
                  <a:schemeClr val="bg1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2022-2025. VISIÓN CERO.</a:t>
            </a:r>
            <a:endParaRPr lang="es-ES" sz="4800" b="1" dirty="0">
              <a:solidFill>
                <a:schemeClr val="bg1"/>
              </a:solidFill>
              <a:latin typeface="Xunta Sans" panose="00000500000000000000" pitchFamily="50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B9242F86-1371-6412-E077-DC47DF5CBE7A}"/>
              </a:ext>
            </a:extLst>
          </p:cNvPr>
          <p:cNvSpPr txBox="1">
            <a:spLocks/>
          </p:cNvSpPr>
          <p:nvPr/>
        </p:nvSpPr>
        <p:spPr>
          <a:xfrm>
            <a:off x="868679" y="5420741"/>
            <a:ext cx="5706687" cy="762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s-ES" sz="1400" dirty="0">
                <a:solidFill>
                  <a:schemeClr val="bg1"/>
                </a:solidFill>
                <a:latin typeface="Xunta Sans" panose="00000500000000000000" pitchFamily="50" charset="0"/>
              </a:rPr>
              <a:t>Irene Fernández Garrido – Antea Group</a:t>
            </a:r>
          </a:p>
          <a:p>
            <a:pPr>
              <a:spcBef>
                <a:spcPts val="600"/>
              </a:spcBef>
            </a:pPr>
            <a:r>
              <a:rPr lang="es-ES" sz="1400" dirty="0">
                <a:solidFill>
                  <a:schemeClr val="bg1"/>
                </a:solidFill>
                <a:latin typeface="Xunta Sans" panose="00000500000000000000" pitchFamily="50" charset="0"/>
              </a:rPr>
              <a:t>Elena de la Peña – AEC (Asociación Española de la Carretera)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2E6189-4BF6-8D7C-2AAF-D27D4E49E794}"/>
              </a:ext>
            </a:extLst>
          </p:cNvPr>
          <p:cNvSpPr txBox="1"/>
          <p:nvPr/>
        </p:nvSpPr>
        <p:spPr>
          <a:xfrm>
            <a:off x="822283" y="4180669"/>
            <a:ext cx="7591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Xunta Sans" panose="00000500000000000000" pitchFamily="50" charset="0"/>
              </a:rPr>
              <a:t>REUNIÓN COS AXENTES SOCIAIS (01/10/2024)</a:t>
            </a:r>
          </a:p>
        </p:txBody>
      </p:sp>
      <p:sp>
        <p:nvSpPr>
          <p:cNvPr id="8" name="Marcador de número de diapositiva 6">
            <a:extLst>
              <a:ext uri="{FF2B5EF4-FFF2-40B4-BE49-F238E27FC236}">
                <a16:creationId xmlns:a16="http://schemas.microsoft.com/office/drawing/2014/main" id="{00E21D47-ECD1-7C91-72F4-C49197DD2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7FF5798E-562D-4E1B-B725-D63A00ED1320}" type="slidenum">
              <a:rPr lang="es-ES" sz="1100" smtClean="0">
                <a:latin typeface="Xunta Sans" panose="00000500000000000000" pitchFamily="50" charset="0"/>
              </a:rPr>
              <a:t>1</a:t>
            </a:fld>
            <a:endParaRPr lang="es-ES" sz="1100">
              <a:latin typeface="Xunta Sans" panose="00000500000000000000" pitchFamily="50" charset="0"/>
            </a:endParaRPr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8A954744-1401-F969-6119-91CB06D59A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9" y="411992"/>
            <a:ext cx="2373753" cy="67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69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5"/>
          <p:cNvSpPr>
            <a:spLocks noGrp="1"/>
          </p:cNvSpPr>
          <p:nvPr>
            <p:ph type="title"/>
          </p:nvPr>
        </p:nvSpPr>
        <p:spPr>
          <a:xfrm>
            <a:off x="313660" y="967697"/>
            <a:ext cx="9144000" cy="563495"/>
          </a:xfrm>
        </p:spPr>
        <p:txBody>
          <a:bodyPr>
            <a:normAutofit/>
          </a:bodyPr>
          <a:lstStyle/>
          <a:p>
            <a:r>
              <a:rPr lang="es-ES" sz="30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CONTEXTO MUNDIAL, EUROPEO E NACIONAL</a:t>
            </a:r>
            <a:endParaRPr lang="es-ES" sz="3000" dirty="0">
              <a:latin typeface="Xunta Sans" panose="00000500000000000000" pitchFamily="50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2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61" y="1734712"/>
            <a:ext cx="1637414" cy="163741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7188" r="15869"/>
          <a:stretch/>
        </p:blipFill>
        <p:spPr>
          <a:xfrm>
            <a:off x="6996223" y="3450631"/>
            <a:ext cx="1573619" cy="15356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19783" t="19954" r="20284" b="19948"/>
          <a:stretch/>
        </p:blipFill>
        <p:spPr>
          <a:xfrm>
            <a:off x="313660" y="4873329"/>
            <a:ext cx="1573619" cy="157361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246000" y="1917563"/>
            <a:ext cx="608992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Obxectivos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Desenvolvemento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Sostible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Axenda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2030</a:t>
            </a:r>
            <a:endParaRPr lang="es-ES" sz="1400" dirty="0">
              <a:latin typeface="Xunta Sans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Declaración de Estocolmo</a:t>
            </a:r>
            <a:endParaRPr lang="es-ES" sz="1400" dirty="0">
              <a:latin typeface="Xunta Sans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Segundo Decenio de Acción pola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2021-2030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Referencias: Suecia, Países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Baixos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, Dinamarca, Australia, Nova Zelanda, Canadá.</a:t>
            </a:r>
            <a:endParaRPr lang="es-ES" sz="1400" dirty="0">
              <a:latin typeface="Xunta Sans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9343" y="3575646"/>
            <a:ext cx="699431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400" b="1" dirty="0">
                <a:solidFill>
                  <a:srgbClr val="000000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Visión Cero para o ano 2050. 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Sistema Seguro</a:t>
            </a:r>
            <a:endParaRPr lang="es-ES" sz="1400" dirty="0">
              <a:latin typeface="Xunta Sans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Estratéxico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da Unión Europea en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2021-2030.</a:t>
            </a:r>
            <a:endParaRPr lang="es-ES" sz="1400" dirty="0">
              <a:latin typeface="Xunta Sans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Directiva 2019/1936 sobre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xestión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das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infraestruturas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viarias</a:t>
            </a:r>
            <a:endParaRPr lang="es-ES" sz="1400" dirty="0">
              <a:latin typeface="Xunta Sans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Estratexia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mobilidade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sostible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intelixente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: canalizar o transporte europeo de fronte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ao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futuro</a:t>
            </a:r>
            <a:endParaRPr lang="es-ES" sz="1400" dirty="0">
              <a:latin typeface="Xunta Sans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370688" y="5139301"/>
            <a:ext cx="42322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</a:rPr>
              <a:t>Estratexia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</a:rPr>
              <a:t> de </a:t>
            </a:r>
            <a:r>
              <a:rPr lang="es-ES" sz="1400" b="1" dirty="0" err="1">
                <a:latin typeface="Xunta Sans" panose="00000500000000000000" pitchFamily="50" charset="0"/>
                <a:ea typeface="Calibri" panose="020F0502020204030204" pitchFamily="34" charset="0"/>
              </a:rPr>
              <a:t>Seguridade</a:t>
            </a:r>
            <a:r>
              <a:rPr lang="es-ES" sz="1400" b="1" dirty="0">
                <a:latin typeface="Xunta Sans" panose="00000500000000000000" pitchFamily="50" charset="0"/>
                <a:ea typeface="Calibri" panose="020F0502020204030204" pitchFamily="34" charset="0"/>
              </a:rPr>
              <a:t> Viaria 2021-2030 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b="1" dirty="0">
                <a:latin typeface="Xunta Sans" panose="00000500000000000000" pitchFamily="50" charset="0"/>
              </a:rPr>
              <a:t>Referencias </a:t>
            </a:r>
            <a:r>
              <a:rPr lang="es-ES" sz="1400" b="1" dirty="0" err="1">
                <a:latin typeface="Xunta Sans" panose="00000500000000000000" pitchFamily="50" charset="0"/>
              </a:rPr>
              <a:t>doutras</a:t>
            </a:r>
            <a:r>
              <a:rPr lang="es-ES" sz="1400" b="1" dirty="0">
                <a:latin typeface="Xunta Sans" panose="00000500000000000000" pitchFamily="50" charset="0"/>
              </a:rPr>
              <a:t> CCAA.</a:t>
            </a:r>
          </a:p>
        </p:txBody>
      </p:sp>
      <p:pic>
        <p:nvPicPr>
          <p:cNvPr id="4" name="Imagen 3" descr="Texto&#10;&#10;Descripción generada automáticamente">
            <a:extLst>
              <a:ext uri="{FF2B5EF4-FFF2-40B4-BE49-F238E27FC236}">
                <a16:creationId xmlns:a16="http://schemas.microsoft.com/office/drawing/2014/main" id="{8FED8551-BFC1-B86A-EACD-C5D6DEE15C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589D574F-EE49-3459-186B-908446393FCE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731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46628">
            <a:off x="2699678" y="1789605"/>
            <a:ext cx="1900100" cy="271564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53492">
            <a:off x="535198" y="1846373"/>
            <a:ext cx="1899077" cy="267812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25889">
            <a:off x="4327208" y="3885125"/>
            <a:ext cx="1942574" cy="274748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452411" y="825432"/>
            <a:ext cx="37353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ANTECEDENTES</a:t>
            </a:r>
            <a:endParaRPr lang="es-ES" sz="48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24990">
            <a:off x="6655275" y="3797683"/>
            <a:ext cx="1984116" cy="2820911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5307653" y="2051080"/>
            <a:ext cx="3136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Xunta Sans" panose="00000500000000000000" pitchFamily="50" charset="0"/>
              </a:rPr>
              <a:t>Plan de </a:t>
            </a:r>
            <a:r>
              <a:rPr lang="es-ES" sz="1600" dirty="0" err="1">
                <a:latin typeface="Xunta Sans" panose="00000500000000000000" pitchFamily="50" charset="0"/>
              </a:rPr>
              <a:t>Seguridade</a:t>
            </a:r>
            <a:r>
              <a:rPr lang="es-ES" sz="1600" dirty="0">
                <a:latin typeface="Xunta Sans" panose="00000500000000000000" pitchFamily="50" charset="0"/>
              </a:rPr>
              <a:t> Viaria de Galicia 2011-2015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422899" y="5208138"/>
            <a:ext cx="3136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Xunta Sans" panose="00000500000000000000" pitchFamily="50" charset="0"/>
              </a:rPr>
              <a:t>Plan de </a:t>
            </a:r>
            <a:r>
              <a:rPr lang="es-ES" sz="1600" dirty="0" err="1">
                <a:latin typeface="Xunta Sans" panose="00000500000000000000" pitchFamily="50" charset="0"/>
              </a:rPr>
              <a:t>Seguridade</a:t>
            </a:r>
            <a:r>
              <a:rPr lang="es-ES" sz="1600" dirty="0">
                <a:latin typeface="Xunta Sans" panose="00000500000000000000" pitchFamily="50" charset="0"/>
              </a:rPr>
              <a:t> Viaria de Galicia 2016-2020</a:t>
            </a:r>
          </a:p>
        </p:txBody>
      </p:sp>
      <p:sp>
        <p:nvSpPr>
          <p:cNvPr id="14" name="Marcador de número de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mtClean="0"/>
              <a:t>3</a:t>
            </a:fld>
            <a:endParaRPr lang="es-ES"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B63D3496-8203-A201-EBC7-CAC4102405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CB4104AC-9D29-5EE2-6C84-A3FAE3F336C3}"/>
              </a:ext>
            </a:extLst>
          </p:cNvPr>
          <p:cNvSpPr txBox="1">
            <a:spLocks/>
          </p:cNvSpPr>
          <p:nvPr/>
        </p:nvSpPr>
        <p:spPr>
          <a:xfrm>
            <a:off x="742950" y="6380227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26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52704047"/>
              </p:ext>
            </p:extLst>
          </p:nvPr>
        </p:nvGraphicFramePr>
        <p:xfrm>
          <a:off x="946948" y="2248893"/>
          <a:ext cx="7739852" cy="3396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2632135" y="868223"/>
            <a:ext cx="35349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METODOLOXÍA</a:t>
            </a:r>
            <a:endParaRPr lang="es-ES" sz="54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328945" y="1443917"/>
            <a:ext cx="8600410" cy="892099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Xunta Sans" panose="00000500000000000000" pitchFamily="50" charset="0"/>
              </a:rPr>
              <a:t>Plan de </a:t>
            </a:r>
            <a:r>
              <a:rPr lang="es-ES" sz="2400" dirty="0" err="1">
                <a:latin typeface="Xunta Sans" panose="00000500000000000000" pitchFamily="50" charset="0"/>
              </a:rPr>
              <a:t>Seguridade</a:t>
            </a:r>
            <a:r>
              <a:rPr lang="es-ES" sz="2400" dirty="0">
                <a:latin typeface="Xunta Sans" panose="00000500000000000000" pitchFamily="50" charset="0"/>
              </a:rPr>
              <a:t> Viaria de Galicia 2022-2025. Visión Cero.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32783" y="6356351"/>
            <a:ext cx="2057400" cy="365125"/>
          </a:xfrm>
        </p:spPr>
        <p:txBody>
          <a:bodyPr/>
          <a:lstStyle/>
          <a:p>
            <a:fld id="{7FF5798E-562D-4E1B-B725-D63A00ED1320}" type="slidenum">
              <a:rPr lang="es-ES" smtClean="0">
                <a:solidFill>
                  <a:srgbClr val="007BC4"/>
                </a:solidFill>
              </a:rPr>
              <a:t>4</a:t>
            </a:fld>
            <a:endParaRPr lang="es-ES" dirty="0">
              <a:solidFill>
                <a:srgbClr val="007BC4"/>
              </a:solidFill>
            </a:endParaRPr>
          </a:p>
        </p:txBody>
      </p:sp>
      <p:pic>
        <p:nvPicPr>
          <p:cNvPr id="11" name="Imagen 10" descr="Texto&#10;&#10;Descripción generada automáticamente">
            <a:extLst>
              <a:ext uri="{FF2B5EF4-FFF2-40B4-BE49-F238E27FC236}">
                <a16:creationId xmlns:a16="http://schemas.microsoft.com/office/drawing/2014/main" id="{4DB85238-990A-689C-7F33-F3E93D1829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CF5B1E7-2922-3885-F887-4681D4A95580}"/>
              </a:ext>
            </a:extLst>
          </p:cNvPr>
          <p:cNvSpPr txBox="1">
            <a:spLocks/>
          </p:cNvSpPr>
          <p:nvPr/>
        </p:nvSpPr>
        <p:spPr>
          <a:xfrm>
            <a:off x="742950" y="6380227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591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217DCAB-4F3B-4F33-9EF3-AEFC2432B4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6216172"/>
              </p:ext>
            </p:extLst>
          </p:nvPr>
        </p:nvGraphicFramePr>
        <p:xfrm>
          <a:off x="1552575" y="1628775"/>
          <a:ext cx="6038850" cy="27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ángulo 3"/>
          <p:cNvSpPr/>
          <p:nvPr/>
        </p:nvSpPr>
        <p:spPr>
          <a:xfrm>
            <a:off x="2398139" y="693146"/>
            <a:ext cx="40751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DATOS DE PARTIDA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sp>
        <p:nvSpPr>
          <p:cNvPr id="5" name="Título 5"/>
          <p:cNvSpPr>
            <a:spLocks noGrp="1"/>
          </p:cNvSpPr>
          <p:nvPr>
            <p:ph type="title"/>
          </p:nvPr>
        </p:nvSpPr>
        <p:spPr>
          <a:xfrm>
            <a:off x="577970" y="1215012"/>
            <a:ext cx="9144000" cy="587053"/>
          </a:xfrm>
        </p:spPr>
        <p:txBody>
          <a:bodyPr>
            <a:normAutofit/>
          </a:bodyPr>
          <a:lstStyle/>
          <a:p>
            <a:r>
              <a:rPr lang="es-ES" sz="2000" dirty="0">
                <a:latin typeface="Xunta Sans" panose="00000500000000000000" pitchFamily="50" charset="0"/>
              </a:rPr>
              <a:t>1.- </a:t>
            </a:r>
            <a:r>
              <a:rPr lang="es-ES" sz="2000" dirty="0" err="1">
                <a:latin typeface="Xunta Sans" panose="00000500000000000000" pitchFamily="50" charset="0"/>
              </a:rPr>
              <a:t>Siniestralidade</a:t>
            </a:r>
            <a:r>
              <a:rPr lang="es-ES" sz="2000" dirty="0">
                <a:latin typeface="Xunta Sans" panose="00000500000000000000" pitchFamily="50" charset="0"/>
              </a:rPr>
              <a:t> viaria en Galicia</a:t>
            </a:r>
          </a:p>
        </p:txBody>
      </p:sp>
      <p:sp>
        <p:nvSpPr>
          <p:cNvPr id="18" name="Marcador de número de diapositiva 6">
            <a:extLst>
              <a:ext uri="{FF2B5EF4-FFF2-40B4-BE49-F238E27FC236}">
                <a16:creationId xmlns:a16="http://schemas.microsoft.com/office/drawing/2014/main" id="{4E9F281B-7BBB-41C7-A1F1-E13245E1E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32783" y="6356351"/>
            <a:ext cx="2057400" cy="365125"/>
          </a:xfrm>
        </p:spPr>
        <p:txBody>
          <a:bodyPr/>
          <a:lstStyle/>
          <a:p>
            <a:fld id="{7FF5798E-562D-4E1B-B725-D63A00ED1320}" type="slidenum">
              <a:rPr lang="es-ES" sz="1100" smtClean="0">
                <a:solidFill>
                  <a:srgbClr val="007BC4"/>
                </a:solidFill>
                <a:latin typeface="Xunta Sans" panose="00000500000000000000" pitchFamily="50" charset="0"/>
              </a:rPr>
              <a:t>5</a:t>
            </a:fld>
            <a:endParaRPr lang="es-ES" sz="11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2314975-E54B-4D4B-B3F8-DD313639E087}"/>
              </a:ext>
            </a:extLst>
          </p:cNvPr>
          <p:cNvSpPr/>
          <p:nvPr/>
        </p:nvSpPr>
        <p:spPr>
          <a:xfrm>
            <a:off x="5585019" y="2026757"/>
            <a:ext cx="1080000" cy="1976036"/>
          </a:xfrm>
          <a:prstGeom prst="rect">
            <a:avLst/>
          </a:prstGeom>
          <a:solidFill>
            <a:schemeClr val="accent6">
              <a:lumMod val="40000"/>
              <a:lumOff val="60000"/>
              <a:alpha val="30196"/>
            </a:schemeClr>
          </a:solidFill>
          <a:ln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5E6E84F-2AE6-443E-9E52-7F1C2D6690E0}"/>
              </a:ext>
            </a:extLst>
          </p:cNvPr>
          <p:cNvSpPr/>
          <p:nvPr/>
        </p:nvSpPr>
        <p:spPr>
          <a:xfrm>
            <a:off x="4419737" y="2022946"/>
            <a:ext cx="1104900" cy="1976036"/>
          </a:xfrm>
          <a:prstGeom prst="rect">
            <a:avLst/>
          </a:prstGeom>
          <a:solidFill>
            <a:schemeClr val="accent2">
              <a:lumMod val="40000"/>
              <a:lumOff val="60000"/>
              <a:alpha val="30196"/>
            </a:schemeClr>
          </a:solidFill>
          <a:ln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3AB78D6-DFCC-4B8B-8002-595913F77877}"/>
              </a:ext>
            </a:extLst>
          </p:cNvPr>
          <p:cNvSpPr/>
          <p:nvPr/>
        </p:nvSpPr>
        <p:spPr>
          <a:xfrm>
            <a:off x="4435717" y="2085872"/>
            <a:ext cx="1104900" cy="238125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100" dirty="0"/>
              <a:t>PSV</a:t>
            </a:r>
            <a:r>
              <a:rPr lang="es-ES" sz="1100" baseline="0" dirty="0"/>
              <a:t> 2011-2015</a:t>
            </a:r>
            <a:endParaRPr lang="es-ES" sz="11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9599018-A6D8-42AE-8399-3CBDE439A3C6}"/>
              </a:ext>
            </a:extLst>
          </p:cNvPr>
          <p:cNvSpPr/>
          <p:nvPr/>
        </p:nvSpPr>
        <p:spPr>
          <a:xfrm>
            <a:off x="5555117" y="2085872"/>
            <a:ext cx="1047750" cy="238125"/>
          </a:xfrm>
          <a:prstGeom prst="rect">
            <a:avLst/>
          </a:prstGeom>
          <a:solidFill>
            <a:schemeClr val="accent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100" dirty="0"/>
              <a:t>PSV</a:t>
            </a:r>
            <a:r>
              <a:rPr lang="es-ES" sz="1100" baseline="0" dirty="0"/>
              <a:t> 2016-2020</a:t>
            </a:r>
            <a:endParaRPr lang="es-ES" sz="1100" dirty="0"/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BEBFA10D-E2D5-461A-B231-DD94FFEA23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9866760"/>
              </p:ext>
            </p:extLst>
          </p:nvPr>
        </p:nvGraphicFramePr>
        <p:xfrm>
          <a:off x="1375147" y="4482077"/>
          <a:ext cx="6393706" cy="1940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9011E17B-3102-D2AD-2D27-9DE865B7DD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A6CBE59-981E-051D-73FB-B8721558CEDD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34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478BAE3A-D7F4-4035-85FB-2BD0F436C3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781309"/>
              </p:ext>
            </p:extLst>
          </p:nvPr>
        </p:nvGraphicFramePr>
        <p:xfrm>
          <a:off x="1468857" y="4034718"/>
          <a:ext cx="6120000" cy="23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0DA31D2D-69BD-42F1-B57C-C33C94F734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0031043"/>
              </p:ext>
            </p:extLst>
          </p:nvPr>
        </p:nvGraphicFramePr>
        <p:xfrm>
          <a:off x="1408080" y="1732357"/>
          <a:ext cx="6241555" cy="2290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Marcador de número de diapositiva 16">
            <a:extLst>
              <a:ext uri="{FF2B5EF4-FFF2-40B4-BE49-F238E27FC236}">
                <a16:creationId xmlns:a16="http://schemas.microsoft.com/office/drawing/2014/main" id="{13B2D1A0-EB60-4D33-8F6D-E5AE515B70DB}"/>
              </a:ext>
            </a:extLst>
          </p:cNvPr>
          <p:cNvSpPr txBox="1">
            <a:spLocks/>
          </p:cNvSpPr>
          <p:nvPr/>
        </p:nvSpPr>
        <p:spPr>
          <a:xfrm>
            <a:off x="6769740" y="630709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pPr/>
              <a:t>6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C71FFB9-364A-52D2-6E54-3F279F0BBF1F}"/>
              </a:ext>
            </a:extLst>
          </p:cNvPr>
          <p:cNvSpPr/>
          <p:nvPr/>
        </p:nvSpPr>
        <p:spPr>
          <a:xfrm>
            <a:off x="4127653" y="2143436"/>
            <a:ext cx="1104900" cy="1439355"/>
          </a:xfrm>
          <a:prstGeom prst="rect">
            <a:avLst/>
          </a:prstGeom>
          <a:solidFill>
            <a:schemeClr val="accent2">
              <a:lumMod val="40000"/>
              <a:lumOff val="60000"/>
              <a:alpha val="30196"/>
            </a:schemeClr>
          </a:solidFill>
          <a:ln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13DD032-1147-E0D5-C5C5-456BE9E81148}"/>
              </a:ext>
            </a:extLst>
          </p:cNvPr>
          <p:cNvSpPr/>
          <p:nvPr/>
        </p:nvSpPr>
        <p:spPr>
          <a:xfrm>
            <a:off x="5269755" y="2143436"/>
            <a:ext cx="1080000" cy="1439355"/>
          </a:xfrm>
          <a:prstGeom prst="rect">
            <a:avLst/>
          </a:prstGeom>
          <a:solidFill>
            <a:schemeClr val="accent6">
              <a:lumMod val="40000"/>
              <a:lumOff val="60000"/>
              <a:alpha val="30196"/>
            </a:schemeClr>
          </a:solidFill>
          <a:ln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BE830FF-22B1-C107-F4BE-A1B3D091BF7F}"/>
              </a:ext>
            </a:extLst>
          </p:cNvPr>
          <p:cNvSpPr/>
          <p:nvPr/>
        </p:nvSpPr>
        <p:spPr>
          <a:xfrm>
            <a:off x="4127653" y="2070922"/>
            <a:ext cx="1104900" cy="238125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100" dirty="0"/>
              <a:t>PSV</a:t>
            </a:r>
            <a:r>
              <a:rPr lang="es-ES" sz="1100" baseline="0" dirty="0"/>
              <a:t> 2011-2015</a:t>
            </a:r>
            <a:endParaRPr lang="es-ES" sz="1100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03EC160-CF7A-E944-5094-E5E1C0924AE1}"/>
              </a:ext>
            </a:extLst>
          </p:cNvPr>
          <p:cNvSpPr/>
          <p:nvPr/>
        </p:nvSpPr>
        <p:spPr>
          <a:xfrm>
            <a:off x="5285880" y="2083214"/>
            <a:ext cx="1047750" cy="238125"/>
          </a:xfrm>
          <a:prstGeom prst="rect">
            <a:avLst/>
          </a:prstGeom>
          <a:solidFill>
            <a:schemeClr val="accent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100" dirty="0"/>
              <a:t>PSV</a:t>
            </a:r>
            <a:r>
              <a:rPr lang="es-ES" sz="1100" baseline="0" dirty="0"/>
              <a:t> 2016-2020</a:t>
            </a:r>
            <a:endParaRPr lang="es-ES" sz="1100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6850586-FC8A-CC9E-FDA7-CB6C48CBE051}"/>
              </a:ext>
            </a:extLst>
          </p:cNvPr>
          <p:cNvSpPr/>
          <p:nvPr/>
        </p:nvSpPr>
        <p:spPr>
          <a:xfrm>
            <a:off x="6410137" y="2143435"/>
            <a:ext cx="1045496" cy="1439355"/>
          </a:xfrm>
          <a:prstGeom prst="rect">
            <a:avLst/>
          </a:prstGeom>
          <a:solidFill>
            <a:schemeClr val="accent5">
              <a:lumMod val="20000"/>
              <a:lumOff val="80000"/>
              <a:alpha val="30196"/>
            </a:schemeClr>
          </a:solidFill>
          <a:ln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4FF89B2D-0848-46C6-97AB-8651C74097D2}"/>
              </a:ext>
            </a:extLst>
          </p:cNvPr>
          <p:cNvSpPr/>
          <p:nvPr/>
        </p:nvSpPr>
        <p:spPr>
          <a:xfrm>
            <a:off x="6386957" y="2083214"/>
            <a:ext cx="1061118" cy="2335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100" dirty="0"/>
              <a:t>PSV</a:t>
            </a:r>
            <a:r>
              <a:rPr lang="es-ES" sz="1100" baseline="0" dirty="0"/>
              <a:t> 2022-2025</a:t>
            </a:r>
            <a:endParaRPr lang="es-ES" sz="110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6E55852-94E4-1102-D15B-1101931AB3BB}"/>
              </a:ext>
            </a:extLst>
          </p:cNvPr>
          <p:cNvSpPr/>
          <p:nvPr/>
        </p:nvSpPr>
        <p:spPr>
          <a:xfrm>
            <a:off x="4185689" y="4446790"/>
            <a:ext cx="1080000" cy="1536356"/>
          </a:xfrm>
          <a:prstGeom prst="rect">
            <a:avLst/>
          </a:prstGeom>
          <a:solidFill>
            <a:schemeClr val="accent2">
              <a:lumMod val="40000"/>
              <a:lumOff val="60000"/>
              <a:alpha val="30196"/>
            </a:schemeClr>
          </a:solidFill>
          <a:ln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83FAB736-43D7-5C75-F69E-BCB0D6487CF2}"/>
              </a:ext>
            </a:extLst>
          </p:cNvPr>
          <p:cNvSpPr/>
          <p:nvPr/>
        </p:nvSpPr>
        <p:spPr>
          <a:xfrm>
            <a:off x="5284661" y="4446790"/>
            <a:ext cx="1080000" cy="1536356"/>
          </a:xfrm>
          <a:prstGeom prst="rect">
            <a:avLst/>
          </a:prstGeom>
          <a:solidFill>
            <a:schemeClr val="accent6">
              <a:lumMod val="40000"/>
              <a:lumOff val="60000"/>
              <a:alpha val="30196"/>
            </a:schemeClr>
          </a:solidFill>
          <a:ln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4A777888-0A27-A4A5-BCFA-67655A4D458E}"/>
              </a:ext>
            </a:extLst>
          </p:cNvPr>
          <p:cNvSpPr/>
          <p:nvPr/>
        </p:nvSpPr>
        <p:spPr>
          <a:xfrm>
            <a:off x="4153437" y="4503938"/>
            <a:ext cx="1104900" cy="238125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100" dirty="0"/>
              <a:t>PSV</a:t>
            </a:r>
            <a:r>
              <a:rPr lang="es-ES" sz="1100" baseline="0" dirty="0"/>
              <a:t> 2011-2015</a:t>
            </a:r>
            <a:endParaRPr lang="es-ES" sz="1100" dirty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A4A35819-93D7-2E13-9E2F-75BA8DDAF317}"/>
              </a:ext>
            </a:extLst>
          </p:cNvPr>
          <p:cNvSpPr/>
          <p:nvPr/>
        </p:nvSpPr>
        <p:spPr>
          <a:xfrm>
            <a:off x="5310763" y="4503938"/>
            <a:ext cx="1047750" cy="238125"/>
          </a:xfrm>
          <a:prstGeom prst="rect">
            <a:avLst/>
          </a:prstGeom>
          <a:solidFill>
            <a:schemeClr val="accent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100" dirty="0"/>
              <a:t>PSV</a:t>
            </a:r>
            <a:r>
              <a:rPr lang="es-ES" sz="1100" baseline="0" dirty="0"/>
              <a:t> 2016-2020</a:t>
            </a:r>
            <a:endParaRPr lang="es-ES" sz="1100" dirty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287DF11A-E0A5-2600-9EAD-A83E38589CE3}"/>
              </a:ext>
            </a:extLst>
          </p:cNvPr>
          <p:cNvSpPr/>
          <p:nvPr/>
        </p:nvSpPr>
        <p:spPr>
          <a:xfrm>
            <a:off x="6367361" y="4446789"/>
            <a:ext cx="1045496" cy="1536356"/>
          </a:xfrm>
          <a:prstGeom prst="rect">
            <a:avLst/>
          </a:prstGeom>
          <a:solidFill>
            <a:schemeClr val="accent5">
              <a:lumMod val="20000"/>
              <a:lumOff val="80000"/>
              <a:alpha val="30196"/>
            </a:schemeClr>
          </a:solidFill>
          <a:ln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B9DAB508-EF1F-8545-74CA-05EC686B0B6B}"/>
              </a:ext>
            </a:extLst>
          </p:cNvPr>
          <p:cNvSpPr/>
          <p:nvPr/>
        </p:nvSpPr>
        <p:spPr>
          <a:xfrm>
            <a:off x="6359690" y="4503938"/>
            <a:ext cx="1061118" cy="2335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100" dirty="0"/>
              <a:t>PSV</a:t>
            </a:r>
            <a:r>
              <a:rPr lang="es-ES" sz="1100" baseline="0" dirty="0"/>
              <a:t> 2022-2025</a:t>
            </a:r>
            <a:endParaRPr lang="es-ES" sz="1100" dirty="0"/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83FF2115-B435-A64C-A0BE-D13F52983B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46FF599-1795-43AA-4AD6-D281A4AB3CB6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81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rgbClr val="007BC4"/>
                </a:solidFill>
                <a:latin typeface="Xunta Sans" panose="00000500000000000000" pitchFamily="50" charset="0"/>
              </a:rPr>
              <a:t>7</a:t>
            </a:fld>
            <a:endParaRPr lang="es-ES" sz="11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11" name="Título 5">
            <a:extLst>
              <a:ext uri="{FF2B5EF4-FFF2-40B4-BE49-F238E27FC236}">
                <a16:creationId xmlns:a16="http://schemas.microsoft.com/office/drawing/2014/main" id="{67C71D2B-D67B-4D11-B535-A94FE3A26B59}"/>
              </a:ext>
            </a:extLst>
          </p:cNvPr>
          <p:cNvSpPr txBox="1">
            <a:spLocks/>
          </p:cNvSpPr>
          <p:nvPr/>
        </p:nvSpPr>
        <p:spPr>
          <a:xfrm>
            <a:off x="2076366" y="1280956"/>
            <a:ext cx="4991267" cy="4229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100" dirty="0" err="1">
                <a:latin typeface="Xunta Sans" panose="00000500000000000000" pitchFamily="50" charset="0"/>
              </a:rPr>
              <a:t>Accidentalidade</a:t>
            </a:r>
            <a:r>
              <a:rPr lang="es-ES" sz="1100" dirty="0">
                <a:latin typeface="Xunta Sans" panose="00000500000000000000" pitchFamily="50" charset="0"/>
              </a:rPr>
              <a:t> vulnerables </a:t>
            </a:r>
            <a:r>
              <a:rPr lang="es-ES" sz="1100" dirty="0" err="1">
                <a:latin typeface="Xunta Sans" panose="00000500000000000000" pitchFamily="50" charset="0"/>
              </a:rPr>
              <a:t>na</a:t>
            </a:r>
            <a:r>
              <a:rPr lang="es-ES" sz="1100" dirty="0">
                <a:latin typeface="Xunta Sans" panose="00000500000000000000" pitchFamily="50" charset="0"/>
              </a:rPr>
              <a:t> rede de estradas autonómica de Galicia </a:t>
            </a:r>
          </a:p>
        </p:txBody>
      </p:sp>
      <p:graphicFrame>
        <p:nvGraphicFramePr>
          <p:cNvPr id="2" name="Chart 38">
            <a:extLst>
              <a:ext uri="{FF2B5EF4-FFF2-40B4-BE49-F238E27FC236}">
                <a16:creationId xmlns:a16="http://schemas.microsoft.com/office/drawing/2014/main" id="{09871B61-8FEF-43B4-B17A-5675051D5F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820617"/>
              </p:ext>
            </p:extLst>
          </p:nvPr>
        </p:nvGraphicFramePr>
        <p:xfrm>
          <a:off x="421640" y="1919132"/>
          <a:ext cx="4140000" cy="2196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46">
            <a:extLst>
              <a:ext uri="{FF2B5EF4-FFF2-40B4-BE49-F238E27FC236}">
                <a16:creationId xmlns:a16="http://schemas.microsoft.com/office/drawing/2014/main" id="{4EAF0F2C-132B-40FE-93ED-4134DCA678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6595810"/>
              </p:ext>
            </p:extLst>
          </p:nvPr>
        </p:nvGraphicFramePr>
        <p:xfrm>
          <a:off x="4688957" y="1931737"/>
          <a:ext cx="4140000" cy="21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54">
            <a:extLst>
              <a:ext uri="{FF2B5EF4-FFF2-40B4-BE49-F238E27FC236}">
                <a16:creationId xmlns:a16="http://schemas.microsoft.com/office/drawing/2014/main" id="{A5DCDB0A-4F26-4D53-BBEC-5F81C8BBE4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8553105"/>
              </p:ext>
            </p:extLst>
          </p:nvPr>
        </p:nvGraphicFramePr>
        <p:xfrm>
          <a:off x="421640" y="4194281"/>
          <a:ext cx="4138847" cy="21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8FA6821D-3AEF-407C-814C-402DF422FE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6155628"/>
              </p:ext>
            </p:extLst>
          </p:nvPr>
        </p:nvGraphicFramePr>
        <p:xfrm>
          <a:off x="4736583" y="4194282"/>
          <a:ext cx="4140000" cy="21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A657500A-62AB-0529-7926-1B06AB54B0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51110533-9D69-F023-7B16-BAAABB86DF7B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6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rgbClr val="007BC4"/>
                </a:solidFill>
                <a:latin typeface="Xunta Sans" panose="00000500000000000000" pitchFamily="50" charset="0"/>
              </a:rPr>
              <a:t>8</a:t>
            </a:fld>
            <a:endParaRPr lang="es-ES" sz="11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11" name="Título 5">
            <a:extLst>
              <a:ext uri="{FF2B5EF4-FFF2-40B4-BE49-F238E27FC236}">
                <a16:creationId xmlns:a16="http://schemas.microsoft.com/office/drawing/2014/main" id="{67C71D2B-D67B-4D11-B535-A94FE3A26B59}"/>
              </a:ext>
            </a:extLst>
          </p:cNvPr>
          <p:cNvSpPr txBox="1">
            <a:spLocks/>
          </p:cNvSpPr>
          <p:nvPr/>
        </p:nvSpPr>
        <p:spPr>
          <a:xfrm>
            <a:off x="2377207" y="1264336"/>
            <a:ext cx="4718751" cy="4229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100" dirty="0" err="1">
                <a:latin typeface="Xunta Sans" panose="00000500000000000000" pitchFamily="50" charset="0"/>
              </a:rPr>
              <a:t>Vítimas</a:t>
            </a:r>
            <a:r>
              <a:rPr lang="es-ES" sz="1100" dirty="0">
                <a:latin typeface="Xunta Sans" panose="00000500000000000000" pitchFamily="50" charset="0"/>
              </a:rPr>
              <a:t> vulnerables </a:t>
            </a:r>
            <a:r>
              <a:rPr lang="es-ES" sz="1100" dirty="0" err="1">
                <a:latin typeface="Xunta Sans" panose="00000500000000000000" pitchFamily="50" charset="0"/>
              </a:rPr>
              <a:t>na</a:t>
            </a:r>
            <a:r>
              <a:rPr lang="es-ES" sz="1100" dirty="0">
                <a:latin typeface="Xunta Sans" panose="00000500000000000000" pitchFamily="50" charset="0"/>
              </a:rPr>
              <a:t> rede de estradas autonómicas de Galicia</a:t>
            </a:r>
          </a:p>
        </p:txBody>
      </p:sp>
      <p:graphicFrame>
        <p:nvGraphicFramePr>
          <p:cNvPr id="4" name="Chart 39">
            <a:extLst>
              <a:ext uri="{FF2B5EF4-FFF2-40B4-BE49-F238E27FC236}">
                <a16:creationId xmlns:a16="http://schemas.microsoft.com/office/drawing/2014/main" id="{851382D7-2848-4F0F-AA7A-B68B465BA1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988987"/>
              </p:ext>
            </p:extLst>
          </p:nvPr>
        </p:nvGraphicFramePr>
        <p:xfrm>
          <a:off x="489148" y="2023665"/>
          <a:ext cx="41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47">
            <a:extLst>
              <a:ext uri="{FF2B5EF4-FFF2-40B4-BE49-F238E27FC236}">
                <a16:creationId xmlns:a16="http://schemas.microsoft.com/office/drawing/2014/main" id="{127696C4-3F29-4F43-98E0-89CDDC3C3C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1836109"/>
              </p:ext>
            </p:extLst>
          </p:nvPr>
        </p:nvGraphicFramePr>
        <p:xfrm>
          <a:off x="4736583" y="2010795"/>
          <a:ext cx="41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55">
            <a:extLst>
              <a:ext uri="{FF2B5EF4-FFF2-40B4-BE49-F238E27FC236}">
                <a16:creationId xmlns:a16="http://schemas.microsoft.com/office/drawing/2014/main" id="{BA0377C0-C0D3-4AB3-A02D-31D8CBB81D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1772916"/>
              </p:ext>
            </p:extLst>
          </p:nvPr>
        </p:nvGraphicFramePr>
        <p:xfrm>
          <a:off x="506969" y="4250116"/>
          <a:ext cx="41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8560234A-BB2B-46DE-BB36-8C690FC417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236203"/>
              </p:ext>
            </p:extLst>
          </p:nvPr>
        </p:nvGraphicFramePr>
        <p:xfrm>
          <a:off x="4736583" y="4183573"/>
          <a:ext cx="41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90C08BB4-E8BE-91A4-4B94-167ABDF8E7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AC434D0D-A705-460B-1A7D-BEDEE48025ED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15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rgbClr val="007BC4"/>
                </a:solidFill>
                <a:latin typeface="Xunta Sans" panose="00000500000000000000" pitchFamily="50" charset="0"/>
              </a:rPr>
              <a:t>9</a:t>
            </a:fld>
            <a:endParaRPr lang="es-ES" sz="11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11" name="Título 5">
            <a:extLst>
              <a:ext uri="{FF2B5EF4-FFF2-40B4-BE49-F238E27FC236}">
                <a16:creationId xmlns:a16="http://schemas.microsoft.com/office/drawing/2014/main" id="{67C71D2B-D67B-4D11-B535-A94FE3A26B59}"/>
              </a:ext>
            </a:extLst>
          </p:cNvPr>
          <p:cNvSpPr txBox="1">
            <a:spLocks/>
          </p:cNvSpPr>
          <p:nvPr/>
        </p:nvSpPr>
        <p:spPr>
          <a:xfrm>
            <a:off x="160857" y="1089237"/>
            <a:ext cx="8553771" cy="3163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70000"/>
              </a:lnSpc>
            </a:pP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En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outubro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2017, o Pleno do Parlamento de Galicia 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aprobou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unha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resolución para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protexer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aos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usuarios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máis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vulnerables das estradas e para 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mellorar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a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seguridade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viaria en todos os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treitos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concentración de accidentes (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TCAs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) das estradas galegas.</a:t>
            </a:r>
          </a:p>
          <a:p>
            <a:pPr algn="just">
              <a:lnSpc>
                <a:spcPct val="170000"/>
              </a:lnSpc>
            </a:pPr>
            <a:endParaRPr lang="es-ES" sz="500" dirty="0">
              <a:solidFill>
                <a:srgbClr val="000000"/>
              </a:solidFill>
              <a:latin typeface="Xunta Sans" panose="00000500000000000000" pitchFamily="50" charset="0"/>
            </a:endParaRPr>
          </a:p>
          <a:p>
            <a:pPr algn="just">
              <a:lnSpc>
                <a:spcPct val="170000"/>
              </a:lnSpc>
            </a:pPr>
            <a:r>
              <a:rPr lang="es-ES" sz="1000" dirty="0">
                <a:solidFill>
                  <a:srgbClr val="000000"/>
                </a:solidFill>
                <a:latin typeface="Xunta Sans" panose="00000500000000000000" pitchFamily="50" charset="0"/>
              </a:rPr>
              <a:t>ACTUACIÓNS:</a:t>
            </a:r>
            <a:endParaRPr lang="es-ES" sz="100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  <a:p>
            <a:pPr marL="171450" indent="-171450" algn="just">
              <a:lnSpc>
                <a:spcPct val="170000"/>
              </a:lnSpc>
              <a:buFontTx/>
              <a:buChar char="-"/>
            </a:pP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Elaborouse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a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Estratexia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Actuación </a:t>
            </a:r>
            <a:r>
              <a:rPr lang="es-ES" sz="1000" dirty="0">
                <a:solidFill>
                  <a:srgbClr val="000000"/>
                </a:solidFill>
                <a:latin typeface="Xunta Sans" panose="00000500000000000000" pitchFamily="50" charset="0"/>
              </a:rPr>
              <a:t>nos </a:t>
            </a:r>
            <a:r>
              <a:rPr lang="es-ES" sz="1000" dirty="0" err="1">
                <a:solidFill>
                  <a:srgbClr val="000000"/>
                </a:solidFill>
                <a:latin typeface="Xunta Sans" panose="00000500000000000000" pitchFamily="50" charset="0"/>
              </a:rPr>
              <a:t>TCAs</a:t>
            </a:r>
            <a:r>
              <a:rPr lang="es-ES" sz="1000" dirty="0">
                <a:solidFill>
                  <a:srgbClr val="000000"/>
                </a:solidFill>
                <a:latin typeface="Xunta Sans" panose="00000500000000000000" pitchFamily="50" charset="0"/>
              </a:rPr>
              <a:t>, tomando como base os </a:t>
            </a:r>
            <a:r>
              <a:rPr lang="es-ES" sz="1000" dirty="0" err="1">
                <a:solidFill>
                  <a:srgbClr val="000000"/>
                </a:solidFill>
                <a:latin typeface="Xunta Sans" panose="00000500000000000000" pitchFamily="50" charset="0"/>
              </a:rPr>
              <a:t>TCAs</a:t>
            </a:r>
            <a:r>
              <a:rPr lang="es-ES" sz="1000" dirty="0">
                <a:solidFill>
                  <a:srgbClr val="000000"/>
                </a:solidFill>
                <a:latin typeface="Xunta Sans" panose="00000500000000000000" pitchFamily="50" charset="0"/>
              </a:rPr>
              <a:t> do ano 2016:</a:t>
            </a:r>
            <a:endParaRPr lang="es-ES" sz="100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  <a:p>
            <a:pPr marL="180975" algn="just">
              <a:lnSpc>
                <a:spcPct val="170000"/>
              </a:lnSpc>
            </a:pPr>
            <a:r>
              <a:rPr lang="es-ES" sz="1100" b="1" i="0" dirty="0">
                <a:effectLst/>
                <a:latin typeface="Xunta Sans" panose="00000500000000000000" pitchFamily="50" charset="0"/>
              </a:rPr>
              <a:t>52 </a:t>
            </a:r>
            <a:r>
              <a:rPr lang="es-ES" sz="1100" b="1" i="0" dirty="0" err="1">
                <a:effectLst/>
                <a:latin typeface="Xunta Sans" panose="00000500000000000000" pitchFamily="50" charset="0"/>
              </a:rPr>
              <a:t>TCAs</a:t>
            </a:r>
            <a:r>
              <a:rPr lang="es-ES" sz="1100" b="1" i="0" dirty="0">
                <a:effectLst/>
                <a:latin typeface="Xunta Sans" panose="00000500000000000000" pitchFamily="50" charset="0"/>
              </a:rPr>
              <a:t> </a:t>
            </a:r>
            <a:r>
              <a:rPr lang="es-ES" sz="900" i="0" dirty="0">
                <a:effectLst/>
                <a:latin typeface="Xunta Sans" panose="00000500000000000000" pitchFamily="50" charset="0"/>
                <a:sym typeface="Wingdings" panose="05000000000000000000" pitchFamily="2" charset="2"/>
              </a:rPr>
              <a:t> </a:t>
            </a:r>
            <a:r>
              <a:rPr lang="es-ES" sz="900" i="0" dirty="0" err="1">
                <a:effectLst/>
                <a:latin typeface="Xunta Sans" panose="00000500000000000000" pitchFamily="50" charset="0"/>
                <a:sym typeface="Wingdings" panose="05000000000000000000" pitchFamily="2" charset="2"/>
              </a:rPr>
              <a:t>A</a:t>
            </a:r>
            <a:r>
              <a:rPr lang="es-ES" sz="900" i="0" dirty="0" err="1">
                <a:effectLst/>
                <a:latin typeface="Xunta Sans" panose="00000500000000000000" pitchFamily="50" charset="0"/>
              </a:rPr>
              <a:t>nálise</a:t>
            </a:r>
            <a:r>
              <a:rPr lang="es-ES" sz="900" i="0" dirty="0">
                <a:effectLst/>
                <a:latin typeface="Xunta Sans" panose="00000500000000000000" pitchFamily="50" charset="0"/>
              </a:rPr>
              <a:t> da </a:t>
            </a:r>
            <a:r>
              <a:rPr lang="es-ES" sz="900" i="0" dirty="0" err="1">
                <a:effectLst/>
                <a:latin typeface="Xunta Sans" panose="00000500000000000000" pitchFamily="50" charset="0"/>
              </a:rPr>
              <a:t>sinistralidade</a:t>
            </a:r>
            <a:r>
              <a:rPr lang="es-ES" sz="900" i="0" dirty="0">
                <a:effectLst/>
                <a:latin typeface="Xunta Sans" panose="00000500000000000000" pitchFamily="50" charset="0"/>
              </a:rPr>
              <a:t> </a:t>
            </a:r>
            <a:r>
              <a:rPr lang="es-ES" sz="900" i="0" dirty="0">
                <a:effectLst/>
                <a:latin typeface="Xunta Sans" panose="00000500000000000000" pitchFamily="50" charset="0"/>
                <a:sym typeface="Wingdings" panose="05000000000000000000" pitchFamily="2" charset="2"/>
              </a:rPr>
              <a:t></a:t>
            </a:r>
            <a:r>
              <a:rPr lang="es-ES" sz="900" i="0" dirty="0">
                <a:effectLst/>
                <a:latin typeface="Xunta Sans" panose="00000500000000000000" pitchFamily="50" charset="0"/>
              </a:rPr>
              <a:t> Deseño das </a:t>
            </a:r>
            <a:r>
              <a:rPr lang="es-ES" sz="900" i="0" dirty="0" err="1">
                <a:effectLst/>
                <a:latin typeface="Xunta Sans" panose="00000500000000000000" pitchFamily="50" charset="0"/>
              </a:rPr>
              <a:t>actuacións</a:t>
            </a:r>
            <a:r>
              <a:rPr lang="es-ES" sz="900" i="0" dirty="0">
                <a:effectLst/>
                <a:latin typeface="Xunta Sans" panose="00000500000000000000" pitchFamily="50" charset="0"/>
              </a:rPr>
              <a:t> </a:t>
            </a:r>
            <a:r>
              <a:rPr lang="es-ES" sz="900" i="0" dirty="0">
                <a:effectLst/>
                <a:latin typeface="Xunta Sans" panose="00000500000000000000" pitchFamily="50" charset="0"/>
                <a:sym typeface="Wingdings" panose="05000000000000000000" pitchFamily="2" charset="2"/>
              </a:rPr>
              <a:t> Documentos técnicos para </a:t>
            </a:r>
            <a:r>
              <a:rPr lang="es-ES" sz="900" i="0" dirty="0" err="1">
                <a:effectLst/>
                <a:latin typeface="Xunta Sans" panose="00000500000000000000" pitchFamily="50" charset="0"/>
                <a:sym typeface="Wingdings" panose="05000000000000000000" pitchFamily="2" charset="2"/>
              </a:rPr>
              <a:t>executar</a:t>
            </a:r>
            <a:r>
              <a:rPr lang="es-ES" sz="900" i="0" dirty="0">
                <a:effectLst/>
                <a:latin typeface="Xunta Sans" panose="00000500000000000000" pitchFamily="50" charset="0"/>
                <a:sym typeface="Wingdings" panose="05000000000000000000" pitchFamily="2" charset="2"/>
              </a:rPr>
              <a:t> as </a:t>
            </a:r>
            <a:r>
              <a:rPr lang="es-ES" sz="900" i="0" dirty="0" err="1">
                <a:effectLst/>
                <a:latin typeface="Xunta Sans" panose="00000500000000000000" pitchFamily="50" charset="0"/>
                <a:sym typeface="Wingdings" panose="05000000000000000000" pitchFamily="2" charset="2"/>
              </a:rPr>
              <a:t>actuacións</a:t>
            </a:r>
            <a:r>
              <a:rPr lang="es-ES" sz="900" dirty="0">
                <a:latin typeface="Xunta Sans" panose="00000500000000000000" pitchFamily="50" charset="0"/>
                <a:sym typeface="Wingdings" panose="05000000000000000000" pitchFamily="2" charset="2"/>
              </a:rPr>
              <a:t>  </a:t>
            </a:r>
            <a:r>
              <a:rPr lang="es-ES" sz="900" i="0" dirty="0" err="1">
                <a:effectLst/>
                <a:latin typeface="Xunta Sans" panose="00000500000000000000" pitchFamily="50" charset="0"/>
              </a:rPr>
              <a:t>Estratexia</a:t>
            </a:r>
            <a:r>
              <a:rPr lang="es-ES" sz="900" i="0" dirty="0">
                <a:effectLst/>
                <a:latin typeface="Xunta Sans" panose="00000500000000000000" pitchFamily="50" charset="0"/>
              </a:rPr>
              <a:t> </a:t>
            </a:r>
            <a:r>
              <a:rPr lang="es-ES" sz="900" b="1" i="0" dirty="0">
                <a:effectLst/>
                <a:latin typeface="Xunta Sans" panose="00000500000000000000" pitchFamily="50" charset="0"/>
                <a:sym typeface="Wingdings" panose="05000000000000000000" pitchFamily="2" charset="2"/>
              </a:rPr>
              <a:t></a:t>
            </a:r>
            <a:r>
              <a:rPr lang="es-ES" sz="900" b="1" i="0" dirty="0">
                <a:effectLst/>
                <a:latin typeface="Xunta Sans" panose="00000500000000000000" pitchFamily="50" charset="0"/>
              </a:rPr>
              <a:t> </a:t>
            </a:r>
            <a:r>
              <a:rPr lang="es-ES" sz="1100" b="1" i="0" dirty="0">
                <a:effectLst/>
                <a:latin typeface="Xunta Sans" panose="00000500000000000000" pitchFamily="50" charset="0"/>
              </a:rPr>
              <a:t>35 </a:t>
            </a:r>
            <a:r>
              <a:rPr lang="es-ES" sz="1100" b="1" i="0" dirty="0" err="1">
                <a:effectLst/>
                <a:latin typeface="Xunta Sans" panose="00000500000000000000" pitchFamily="50" charset="0"/>
              </a:rPr>
              <a:t>actuacións</a:t>
            </a:r>
            <a:endParaRPr lang="es-ES" sz="1100" b="1" i="0" dirty="0">
              <a:effectLst/>
              <a:latin typeface="Xunta Sans" panose="00000500000000000000" pitchFamily="50" charset="0"/>
            </a:endParaRPr>
          </a:p>
          <a:p>
            <a:pPr marL="171450" indent="-171450" algn="just">
              <a:lnSpc>
                <a:spcPct val="170000"/>
              </a:lnSpc>
              <a:buFontTx/>
              <a:buChar char="-"/>
            </a:pP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Mobilizáronse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investimentos por importe de 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14,4 M€.</a:t>
            </a:r>
          </a:p>
          <a:p>
            <a:pPr marL="171450" indent="-171450" algn="just">
              <a:lnSpc>
                <a:spcPct val="170000"/>
              </a:lnSpc>
              <a:buFontTx/>
              <a:buChar char="-"/>
            </a:pP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Reformáronse</a:t>
            </a:r>
            <a:r>
              <a:rPr lang="es-ES" sz="1000" dirty="0">
                <a:solidFill>
                  <a:srgbClr val="000000"/>
                </a:solidFill>
                <a:latin typeface="Xunta Sans" panose="00000500000000000000" pitchFamily="50" charset="0"/>
              </a:rPr>
              <a:t> 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119 </a:t>
            </a:r>
            <a:r>
              <a:rPr lang="es-ES" sz="100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interseccións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viarias en estradas autonómicas,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incluíndo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24 novas rotondas. </a:t>
            </a:r>
          </a:p>
          <a:p>
            <a:pPr marL="171450" indent="-171450" algn="just">
              <a:lnSpc>
                <a:spcPct val="170000"/>
              </a:lnSpc>
              <a:buFontTx/>
              <a:buChar char="-"/>
            </a:pP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Melloráronse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 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138 pasos de </a:t>
            </a:r>
            <a:r>
              <a:rPr lang="es-ES" sz="100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peóns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.</a:t>
            </a:r>
          </a:p>
          <a:p>
            <a:pPr algn="just">
              <a:lnSpc>
                <a:spcPct val="170000"/>
              </a:lnSpc>
            </a:pPr>
            <a:endParaRPr lang="es-ES" sz="50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  <a:p>
            <a:pPr algn="just">
              <a:lnSpc>
                <a:spcPct val="170000"/>
              </a:lnSpc>
            </a:pP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EFECTIVIDADE DAS ACTUACIÓNS:</a:t>
            </a:r>
          </a:p>
          <a:p>
            <a:pPr marL="171450" indent="-171450" algn="just">
              <a:lnSpc>
                <a:spcPct val="170000"/>
              </a:lnSpc>
              <a:buFontTx/>
              <a:buChar char="-"/>
            </a:pP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lonxitude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que ocupaban os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TCAs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descendeu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87,7 quilómetros que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supoñían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en 2016</a:t>
            </a:r>
            <a:r>
              <a:rPr lang="es-ES" sz="1000" dirty="0">
                <a:solidFill>
                  <a:srgbClr val="000000"/>
                </a:solidFill>
                <a:latin typeface="Xunta Sans" panose="00000500000000000000" pitchFamily="50" charset="0"/>
              </a:rPr>
              <a:t> a 39,4 Km en 2022.</a:t>
            </a:r>
            <a:endParaRPr lang="es-ES" sz="100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  <a:p>
            <a:pPr marL="171450" indent="-171450" algn="just">
              <a:lnSpc>
                <a:spcPct val="170000"/>
              </a:lnSpc>
              <a:buFontTx/>
              <a:buChar char="-"/>
            </a:pPr>
            <a:r>
              <a:rPr lang="es-ES" sz="1000" dirty="0">
                <a:solidFill>
                  <a:srgbClr val="000000"/>
                </a:solidFill>
                <a:latin typeface="Xunta Sans" panose="00000500000000000000" pitchFamily="50" charset="0"/>
              </a:rPr>
              <a:t>O 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descenso do número de accidentes con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vítimas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nos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TCAs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identificados no 2016 con respecto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ao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ano 2023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foi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dun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59,1%.</a:t>
            </a:r>
          </a:p>
        </p:txBody>
      </p:sp>
      <p:sp>
        <p:nvSpPr>
          <p:cNvPr id="3" name="Título 5">
            <a:extLst>
              <a:ext uri="{FF2B5EF4-FFF2-40B4-BE49-F238E27FC236}">
                <a16:creationId xmlns:a16="http://schemas.microsoft.com/office/drawing/2014/main" id="{E43618BD-0474-CC67-15D2-0E8A8A5D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57" y="784389"/>
            <a:ext cx="9144000" cy="440097"/>
          </a:xfrm>
        </p:spPr>
        <p:txBody>
          <a:bodyPr>
            <a:normAutofit fontScale="90000"/>
          </a:bodyPr>
          <a:lstStyle/>
          <a:p>
            <a:r>
              <a:rPr lang="es-ES" sz="2000" dirty="0">
                <a:latin typeface="Xunta Sans" panose="00000500000000000000" pitchFamily="50" charset="0"/>
              </a:rPr>
              <a:t>2.- </a:t>
            </a:r>
            <a:r>
              <a:rPr lang="es-ES" sz="2000" dirty="0" err="1">
                <a:latin typeface="Xunta Sans" panose="00000500000000000000" pitchFamily="50" charset="0"/>
              </a:rPr>
              <a:t>Estratexia</a:t>
            </a:r>
            <a:r>
              <a:rPr lang="es-ES" sz="2000" dirty="0">
                <a:latin typeface="Xunta Sans" panose="00000500000000000000" pitchFamily="50" charset="0"/>
              </a:rPr>
              <a:t> de actuación nos </a:t>
            </a:r>
            <a:r>
              <a:rPr lang="es-ES" sz="2000" dirty="0" err="1">
                <a:latin typeface="Xunta Sans" panose="00000500000000000000" pitchFamily="50" charset="0"/>
              </a:rPr>
              <a:t>treitos</a:t>
            </a:r>
            <a:r>
              <a:rPr lang="es-ES" sz="2000" dirty="0">
                <a:latin typeface="Xunta Sans" panose="00000500000000000000" pitchFamily="50" charset="0"/>
              </a:rPr>
              <a:t> de concentración de accidentes </a:t>
            </a:r>
            <a:r>
              <a:rPr lang="es-ES" sz="2000" dirty="0" err="1">
                <a:latin typeface="Xunta Sans" panose="00000500000000000000" pitchFamily="50" charset="0"/>
              </a:rPr>
              <a:t>TCAs</a:t>
            </a:r>
            <a:r>
              <a:rPr lang="es-ES" sz="2000" dirty="0">
                <a:latin typeface="Xunta Sans" panose="00000500000000000000" pitchFamily="50" charset="0"/>
              </a:rPr>
              <a:t> 2016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90C08BB4-E8BE-91A4-4B94-167ABDF8E7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AC434D0D-A705-460B-1A7D-BEDEE48025ED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90FF3B6-98D9-420C-A486-73B21CA710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6077364"/>
              </p:ext>
            </p:extLst>
          </p:nvPr>
        </p:nvGraphicFramePr>
        <p:xfrm>
          <a:off x="1018268" y="4319671"/>
          <a:ext cx="6838950" cy="2036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7471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rgbClr val="007BC4"/>
                </a:solidFill>
                <a:latin typeface="Xunta Sans" panose="00000500000000000000" pitchFamily="50" charset="0"/>
              </a:rPr>
              <a:t>10</a:t>
            </a:fld>
            <a:endParaRPr lang="es-ES" sz="11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11" name="Título 5">
            <a:extLst>
              <a:ext uri="{FF2B5EF4-FFF2-40B4-BE49-F238E27FC236}">
                <a16:creationId xmlns:a16="http://schemas.microsoft.com/office/drawing/2014/main" id="{67C71D2B-D67B-4D11-B535-A94FE3A26B59}"/>
              </a:ext>
            </a:extLst>
          </p:cNvPr>
          <p:cNvSpPr txBox="1">
            <a:spLocks/>
          </p:cNvSpPr>
          <p:nvPr/>
        </p:nvSpPr>
        <p:spPr>
          <a:xfrm>
            <a:off x="307611" y="1746418"/>
            <a:ext cx="5187416" cy="4033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s-ES" sz="1050" b="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  <a:p>
            <a:pPr marL="171450" indent="-171450" algn="just">
              <a:buFontTx/>
              <a:buChar char="-"/>
            </a:pP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É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unha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 </a:t>
            </a:r>
            <a:r>
              <a:rPr lang="es-ES" sz="105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nova edición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 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desta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 </a:t>
            </a:r>
            <a:r>
              <a:rPr lang="es-ES" sz="105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estratexia</a:t>
            </a:r>
            <a:r>
              <a:rPr lang="es-ES" sz="105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eliminación de </a:t>
            </a:r>
            <a:r>
              <a:rPr lang="es-ES" sz="105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TCAs</a:t>
            </a:r>
            <a:r>
              <a:rPr lang="es-ES" sz="105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, </a:t>
            </a:r>
            <a:r>
              <a:rPr lang="es-ES" sz="105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baseada</a:t>
            </a:r>
            <a:r>
              <a:rPr lang="es-ES" sz="105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nos </a:t>
            </a:r>
            <a:r>
              <a:rPr lang="es-ES" sz="1050" b="1" dirty="0" err="1">
                <a:solidFill>
                  <a:srgbClr val="000000"/>
                </a:solidFill>
                <a:latin typeface="Xunta Sans" panose="00000500000000000000" pitchFamily="50" charset="0"/>
              </a:rPr>
              <a:t>TCAs</a:t>
            </a:r>
            <a:r>
              <a:rPr lang="es-ES" sz="1050" b="1" dirty="0">
                <a:solidFill>
                  <a:srgbClr val="000000"/>
                </a:solidFill>
                <a:latin typeface="Xunta Sans" panose="00000500000000000000" pitchFamily="50" charset="0"/>
              </a:rPr>
              <a:t> </a:t>
            </a:r>
            <a:r>
              <a:rPr lang="es-ES" sz="105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identificados en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 </a:t>
            </a:r>
            <a:r>
              <a:rPr lang="es-ES" sz="105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2021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 en estradas autonómicas, a desenvolver no marco do </a:t>
            </a:r>
            <a:r>
              <a:rPr lang="es-ES" sz="105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Plan de </a:t>
            </a:r>
            <a:r>
              <a:rPr lang="es-ES" sz="105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Seguridade</a:t>
            </a:r>
            <a:r>
              <a:rPr lang="es-ES" sz="105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Viaria 2022-2025</a:t>
            </a:r>
            <a:r>
              <a:rPr lang="es-ES" sz="1050" dirty="0">
                <a:solidFill>
                  <a:srgbClr val="000000"/>
                </a:solidFill>
                <a:latin typeface="Xunta Sans" panose="00000500000000000000" pitchFamily="50" charset="0"/>
              </a:rPr>
              <a:t>.</a:t>
            </a:r>
            <a:endParaRPr lang="es-ES" sz="1050" b="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  <a:p>
            <a:pPr algn="just"/>
            <a:endParaRPr lang="es-ES" sz="1050" b="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  <a:p>
            <a:pPr marL="171450" indent="-171450" algn="just">
              <a:buFontTx/>
              <a:buChar char="-"/>
            </a:pP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Cos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TCAs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rexistrados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no ano 2021,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realizouse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un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estudo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pormenorizado das causas dos accidentes nos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TCAs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, analizándose cada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treito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, para determinar as medidas necesarias para reducir o risco de accidente. </a:t>
            </a:r>
          </a:p>
          <a:p>
            <a:pPr algn="just"/>
            <a:endParaRPr lang="es-ES" sz="1050" b="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  <a:p>
            <a:pPr marL="171450" indent="-171450" algn="just">
              <a:buFontTx/>
              <a:buChar char="-"/>
            </a:pP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Cos resultados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obtidos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vanse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elaborar 17 documentos técnicos, entre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proxectos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e memorias valoradas, que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recollan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as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actuacións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a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executar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nos </a:t>
            </a:r>
            <a:r>
              <a:rPr lang="es-ES" sz="105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TCAs</a:t>
            </a:r>
            <a:r>
              <a:rPr lang="es-ES" sz="105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nos próximos anos</a:t>
            </a:r>
            <a:r>
              <a:rPr lang="es-ES" sz="1100" dirty="0">
                <a:solidFill>
                  <a:srgbClr val="000000"/>
                </a:solidFill>
                <a:latin typeface="Xunta Sans" panose="00000500000000000000" pitchFamily="50" charset="0"/>
              </a:rPr>
              <a:t>.</a:t>
            </a:r>
          </a:p>
          <a:p>
            <a:pPr algn="just"/>
            <a:endParaRPr lang="es-ES" sz="1050" dirty="0">
              <a:solidFill>
                <a:srgbClr val="000000"/>
              </a:solidFill>
              <a:latin typeface="Xunta Sans" panose="00000500000000000000" pitchFamily="50" charset="0"/>
            </a:endParaRPr>
          </a:p>
          <a:p>
            <a:pPr algn="just"/>
            <a:endParaRPr lang="es-ES" sz="1050" dirty="0">
              <a:solidFill>
                <a:srgbClr val="000000"/>
              </a:solidFill>
              <a:latin typeface="Xunta Sans" panose="00000500000000000000" pitchFamily="50" charset="0"/>
            </a:endParaRPr>
          </a:p>
          <a:p>
            <a:pPr marL="171450" indent="-171450" algn="just">
              <a:buFontTx/>
              <a:buChar char="-"/>
            </a:pPr>
            <a:r>
              <a:rPr lang="es-ES" sz="1050" dirty="0">
                <a:solidFill>
                  <a:srgbClr val="000000"/>
                </a:solidFill>
                <a:latin typeface="Xunta Sans" panose="00000500000000000000" pitchFamily="50" charset="0"/>
              </a:rPr>
              <a:t>A </a:t>
            </a:r>
            <a:r>
              <a:rPr lang="es-ES" sz="1050" dirty="0" err="1">
                <a:solidFill>
                  <a:srgbClr val="000000"/>
                </a:solidFill>
                <a:latin typeface="Xunta Sans" panose="00000500000000000000" pitchFamily="50" charset="0"/>
              </a:rPr>
              <a:t>Estratexia</a:t>
            </a:r>
            <a:r>
              <a:rPr lang="es-ES" sz="1050" dirty="0">
                <a:solidFill>
                  <a:srgbClr val="000000"/>
                </a:solidFill>
                <a:latin typeface="Xunta Sans" panose="00000500000000000000" pitchFamily="50" charset="0"/>
              </a:rPr>
              <a:t> de Actuación en </a:t>
            </a:r>
            <a:r>
              <a:rPr lang="es-ES" sz="1050" dirty="0" err="1">
                <a:solidFill>
                  <a:srgbClr val="000000"/>
                </a:solidFill>
                <a:latin typeface="Xunta Sans" panose="00000500000000000000" pitchFamily="50" charset="0"/>
              </a:rPr>
              <a:t>TCAs</a:t>
            </a:r>
            <a:r>
              <a:rPr lang="es-ES" sz="1050" dirty="0">
                <a:solidFill>
                  <a:srgbClr val="000000"/>
                </a:solidFill>
                <a:latin typeface="Xunta Sans" panose="00000500000000000000" pitchFamily="50" charset="0"/>
              </a:rPr>
              <a:t> 2021, </a:t>
            </a:r>
            <a:r>
              <a:rPr lang="es-ES" sz="1050" dirty="0" err="1">
                <a:solidFill>
                  <a:srgbClr val="000000"/>
                </a:solidFill>
                <a:latin typeface="Xunta Sans" panose="00000500000000000000" pitchFamily="50" charset="0"/>
              </a:rPr>
              <a:t>xunto</a:t>
            </a:r>
            <a:r>
              <a:rPr lang="es-ES" sz="1050" dirty="0">
                <a:solidFill>
                  <a:srgbClr val="000000"/>
                </a:solidFill>
                <a:latin typeface="Xunta Sans" panose="00000500000000000000" pitchFamily="50" charset="0"/>
              </a:rPr>
              <a:t> coa </a:t>
            </a:r>
            <a:r>
              <a:rPr lang="es-ES" sz="1050" dirty="0" err="1">
                <a:solidFill>
                  <a:srgbClr val="000000"/>
                </a:solidFill>
                <a:latin typeface="Xunta Sans" panose="00000500000000000000" pitchFamily="50" charset="0"/>
              </a:rPr>
              <a:t>Estratexia</a:t>
            </a:r>
            <a:r>
              <a:rPr lang="es-ES" sz="1050" dirty="0">
                <a:solidFill>
                  <a:srgbClr val="000000"/>
                </a:solidFill>
                <a:latin typeface="Xunta Sans" panose="00000500000000000000" pitchFamily="50" charset="0"/>
              </a:rPr>
              <a:t> de Actuación en TAPM 2022, </a:t>
            </a:r>
            <a:r>
              <a:rPr lang="es-ES" sz="1050" dirty="0" err="1">
                <a:solidFill>
                  <a:srgbClr val="000000"/>
                </a:solidFill>
                <a:latin typeface="Xunta Sans" panose="00000500000000000000" pitchFamily="50" charset="0"/>
              </a:rPr>
              <a:t>aprobouse</a:t>
            </a:r>
            <a:r>
              <a:rPr lang="es-ES" sz="1050" dirty="0">
                <a:solidFill>
                  <a:srgbClr val="000000"/>
                </a:solidFill>
                <a:latin typeface="Xunta Sans" panose="00000500000000000000" pitchFamily="50" charset="0"/>
              </a:rPr>
              <a:t> mediante resolución da </a:t>
            </a:r>
            <a:r>
              <a:rPr lang="es-ES" sz="1050" dirty="0" err="1">
                <a:solidFill>
                  <a:srgbClr val="000000"/>
                </a:solidFill>
                <a:latin typeface="Xunta Sans" panose="00000500000000000000" pitchFamily="50" charset="0"/>
              </a:rPr>
              <a:t>Axencia</a:t>
            </a:r>
            <a:r>
              <a:rPr lang="es-ES" sz="1050" dirty="0">
                <a:solidFill>
                  <a:srgbClr val="000000"/>
                </a:solidFill>
                <a:latin typeface="Xunta Sans" panose="00000500000000000000" pitchFamily="50" charset="0"/>
              </a:rPr>
              <a:t> Galega de </a:t>
            </a:r>
            <a:r>
              <a:rPr lang="es-ES" sz="1050" dirty="0" err="1">
                <a:solidFill>
                  <a:srgbClr val="000000"/>
                </a:solidFill>
                <a:latin typeface="Xunta Sans" panose="00000500000000000000" pitchFamily="50" charset="0"/>
              </a:rPr>
              <a:t>Infraestruturas</a:t>
            </a:r>
            <a:r>
              <a:rPr lang="es-ES" sz="1050" dirty="0">
                <a:solidFill>
                  <a:srgbClr val="000000"/>
                </a:solidFill>
                <a:latin typeface="Xunta Sans" panose="00000500000000000000" pitchFamily="50" charset="0"/>
              </a:rPr>
              <a:t> do 27/05/2024.</a:t>
            </a:r>
          </a:p>
        </p:txBody>
      </p:sp>
      <p:sp>
        <p:nvSpPr>
          <p:cNvPr id="3" name="Título 5">
            <a:extLst>
              <a:ext uri="{FF2B5EF4-FFF2-40B4-BE49-F238E27FC236}">
                <a16:creationId xmlns:a16="http://schemas.microsoft.com/office/drawing/2014/main" id="{E43618BD-0474-CC67-15D2-0E8A8A5D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98" y="988965"/>
            <a:ext cx="9144000" cy="440097"/>
          </a:xfrm>
        </p:spPr>
        <p:txBody>
          <a:bodyPr>
            <a:normAutofit fontScale="90000"/>
          </a:bodyPr>
          <a:lstStyle/>
          <a:p>
            <a:r>
              <a:rPr lang="es-ES" sz="2000" dirty="0">
                <a:latin typeface="Xunta Sans" panose="00000500000000000000" pitchFamily="50" charset="0"/>
              </a:rPr>
              <a:t>3.-Estratexia de actuación nos </a:t>
            </a:r>
            <a:r>
              <a:rPr lang="es-ES" sz="2000" dirty="0" err="1">
                <a:latin typeface="Xunta Sans" panose="00000500000000000000" pitchFamily="50" charset="0"/>
              </a:rPr>
              <a:t>treitos</a:t>
            </a:r>
            <a:r>
              <a:rPr lang="es-ES" sz="2000" dirty="0">
                <a:latin typeface="Xunta Sans" panose="00000500000000000000" pitchFamily="50" charset="0"/>
              </a:rPr>
              <a:t> de concentración de accidentes </a:t>
            </a:r>
            <a:r>
              <a:rPr lang="es-ES" sz="2000" dirty="0" err="1">
                <a:latin typeface="Xunta Sans" panose="00000500000000000000" pitchFamily="50" charset="0"/>
              </a:rPr>
              <a:t>TCAs</a:t>
            </a:r>
            <a:r>
              <a:rPr lang="es-ES" sz="2000" dirty="0">
                <a:latin typeface="Xunta Sans" panose="00000500000000000000" pitchFamily="50" charset="0"/>
              </a:rPr>
              <a:t> 2021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90C08BB4-E8BE-91A4-4B94-167ABDF8E7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AC434D0D-A705-460B-1A7D-BEDEE48025ED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E36281A-1BC2-4E45-EC06-B3260E1F2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5027" y="1812963"/>
            <a:ext cx="3158345" cy="4430233"/>
          </a:xfrm>
          <a:prstGeom prst="rect">
            <a:avLst/>
          </a:prstGeom>
          <a:ln>
            <a:solidFill>
              <a:srgbClr val="007BC4"/>
            </a:solidFill>
          </a:ln>
        </p:spPr>
      </p:pic>
    </p:spTree>
    <p:extLst>
      <p:ext uri="{BB962C8B-B14F-4D97-AF65-F5344CB8AC3E}">
        <p14:creationId xmlns:p14="http://schemas.microsoft.com/office/powerpoint/2010/main" val="3650392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rgbClr val="007BC4"/>
                </a:solidFill>
                <a:latin typeface="Xunta Sans" panose="00000500000000000000" pitchFamily="50" charset="0"/>
              </a:rPr>
              <a:t>11</a:t>
            </a:fld>
            <a:endParaRPr lang="es-ES" sz="11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11" name="Título 5">
            <a:extLst>
              <a:ext uri="{FF2B5EF4-FFF2-40B4-BE49-F238E27FC236}">
                <a16:creationId xmlns:a16="http://schemas.microsoft.com/office/drawing/2014/main" id="{67C71D2B-D67B-4D11-B535-A94FE3A26B59}"/>
              </a:ext>
            </a:extLst>
          </p:cNvPr>
          <p:cNvSpPr txBox="1">
            <a:spLocks/>
          </p:cNvSpPr>
          <p:nvPr/>
        </p:nvSpPr>
        <p:spPr>
          <a:xfrm>
            <a:off x="307611" y="1397479"/>
            <a:ext cx="5187416" cy="5020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Co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obxectivo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 conseguir “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estradas que </a:t>
            </a:r>
            <a:r>
              <a:rPr lang="es-ES" sz="100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perdoen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”, 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actuando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nas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marxes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das estradas,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sistematizouse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 para os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vindeiros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anos, a través da 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Estratexia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actuación nos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Treitos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Alto Potencial de </a:t>
            </a:r>
            <a:r>
              <a:rPr lang="es-ES" sz="100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Mellora</a:t>
            </a:r>
            <a:r>
              <a:rPr lang="es-ES" sz="100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(TAPM) do ano 2022.</a:t>
            </a:r>
          </a:p>
          <a:p>
            <a:pPr marL="171450" indent="-171450" algn="just">
              <a:spcBef>
                <a:spcPts val="800"/>
              </a:spcBef>
              <a:buFontTx/>
              <a:buChar char="-"/>
            </a:pP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Metodoloxía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identificación dos TAPM da rede autonómica de estradas galega, adoptando o enfoque da </a:t>
            </a:r>
            <a:r>
              <a:rPr lang="es-ES" sz="1000" b="0" i="1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Orde</a:t>
            </a:r>
            <a:r>
              <a:rPr lang="es-ES" sz="1000" b="0" i="1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Circular 30/2012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 do MITMA sobre as </a:t>
            </a:r>
            <a:r>
              <a:rPr lang="es-ES" sz="1000" b="0" i="1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“Directrices del procedimiento para la gestión de tramos de concentración de accidentes y la clasificación de la seguridad de la Red de Carreteras del Estado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”, realizando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adaptacións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segundo as características propias da rede autonómica de estradas.</a:t>
            </a:r>
          </a:p>
          <a:p>
            <a:pPr marL="171450" indent="-171450" algn="just">
              <a:spcBef>
                <a:spcPts val="800"/>
              </a:spcBef>
              <a:buFontTx/>
              <a:buChar char="-"/>
            </a:pP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 identificación dos TAPM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realizouse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sobre a base da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análise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do número de accidentes con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vítimas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que se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rexistraron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nos 5 anos anteriores e son </a:t>
            </a:r>
            <a:r>
              <a:rPr lang="es-ES" sz="100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aqueles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r>
              <a:rPr lang="es-ES" sz="100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treitos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que no </a:t>
            </a:r>
            <a:r>
              <a:rPr lang="es-ES" sz="100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seu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r>
              <a:rPr lang="es-ES" sz="100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conxunto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permitan alcanzar un 50% da </a:t>
            </a:r>
            <a:r>
              <a:rPr lang="es-ES" sz="100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redución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potencial acumulada de costes da </a:t>
            </a:r>
            <a:r>
              <a:rPr lang="es-ES" sz="100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accidentalidade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.</a:t>
            </a:r>
          </a:p>
          <a:p>
            <a:pPr marL="171450" indent="-171450" algn="just">
              <a:spcBef>
                <a:spcPts val="800"/>
              </a:spcBef>
              <a:buFontTx/>
              <a:buChar char="-"/>
            </a:pP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Cos datos de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accidentalidade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dos anos 2018 a 2022,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na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rede autonómica de estradas de Galicia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obtivéronse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 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109 TAPM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, que suman 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unha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lonxitude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480,4 km e un total de 1290 accidentes con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vítimas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.</a:t>
            </a:r>
          </a:p>
          <a:p>
            <a:pPr marL="171450" indent="-171450" algn="just">
              <a:spcBef>
                <a:spcPts val="800"/>
              </a:spcBef>
              <a:buFontTx/>
              <a:buChar char="-"/>
            </a:pP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Logo de ter os TAPM,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elaborouse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a </a:t>
            </a:r>
            <a:r>
              <a:rPr lang="es-ES" sz="1000" b="1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Estratexia</a:t>
            </a:r>
            <a:r>
              <a:rPr lang="es-ES" sz="1000" b="1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Actuación nos TAPM 2022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, que ten como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obxectivo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establecer para cada TAPM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unha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serie de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actuacións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mellora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da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seguridade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viaria:</a:t>
            </a:r>
          </a:p>
          <a:p>
            <a:pPr marL="171450" indent="-171450"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s-ES" sz="1000" b="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  <a:p>
            <a:pPr marL="534988" indent="-171450"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Melloras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do firme</a:t>
            </a:r>
          </a:p>
          <a:p>
            <a:pPr marL="534988" indent="-171450"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sz="1000" dirty="0" err="1">
                <a:solidFill>
                  <a:srgbClr val="000000"/>
                </a:solidFill>
                <a:latin typeface="Xunta Sans" panose="00000500000000000000" pitchFamily="50" charset="0"/>
              </a:rPr>
              <a:t>Mellora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da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sinalización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e do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balizamento</a:t>
            </a:r>
            <a:endParaRPr lang="es-ES" sz="1000" b="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  <a:p>
            <a:pPr marL="534988" indent="-171450"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sz="1000" dirty="0" err="1">
                <a:solidFill>
                  <a:srgbClr val="000000"/>
                </a:solidFill>
                <a:latin typeface="Xunta Sans" panose="00000500000000000000" pitchFamily="50" charset="0"/>
              </a:rPr>
              <a:t>Mellora</a:t>
            </a:r>
            <a:r>
              <a:rPr lang="es-ES" sz="1000" dirty="0">
                <a:solidFill>
                  <a:srgbClr val="000000"/>
                </a:solidFill>
                <a:latin typeface="Xunta Sans" panose="00000500000000000000" pitchFamily="50" charset="0"/>
              </a:rPr>
              <a:t> 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dos sistemas de contención</a:t>
            </a:r>
          </a:p>
          <a:p>
            <a:pPr marL="534988" indent="-171450"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sz="1000" dirty="0" err="1">
                <a:solidFill>
                  <a:srgbClr val="000000"/>
                </a:solidFill>
                <a:latin typeface="Xunta Sans" panose="00000500000000000000" pitchFamily="50" charset="0"/>
              </a:rPr>
              <a:t>Mellora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da iluminación</a:t>
            </a:r>
          </a:p>
          <a:p>
            <a:pPr marL="534988" indent="-171450"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Mellora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dos itinerarios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peonís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</a:p>
          <a:p>
            <a:pPr marL="534988" indent="-171450"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sz="1000" dirty="0" err="1">
                <a:solidFill>
                  <a:srgbClr val="000000"/>
                </a:solidFill>
                <a:latin typeface="Xunta Sans" panose="00000500000000000000" pitchFamily="50" charset="0"/>
              </a:rPr>
              <a:t>Mellora</a:t>
            </a:r>
            <a:r>
              <a:rPr lang="es-ES" sz="1000" dirty="0">
                <a:solidFill>
                  <a:srgbClr val="000000"/>
                </a:solidFill>
                <a:latin typeface="Xunta Sans" panose="00000500000000000000" pitchFamily="50" charset="0"/>
              </a:rPr>
              <a:t> 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das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interseccións</a:t>
            </a:r>
            <a:endParaRPr lang="es-ES" sz="1000" b="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  <a:p>
            <a:pPr marL="534988" indent="-171450"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sz="1000" dirty="0">
                <a:solidFill>
                  <a:srgbClr val="000000"/>
                </a:solidFill>
                <a:latin typeface="Xunta Sans" panose="00000500000000000000" pitchFamily="50" charset="0"/>
              </a:rPr>
              <a:t>M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edidas de calmado do tráfico e de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acondicionamento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de </a:t>
            </a:r>
            <a:r>
              <a:rPr lang="es-ES" sz="1000" b="0" i="0" dirty="0" err="1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marxes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Xunta Sans" panose="00000500000000000000" pitchFamily="50" charset="0"/>
              </a:rPr>
              <a:t> </a:t>
            </a:r>
            <a:endParaRPr lang="es-ES" sz="1050" b="0" i="0" dirty="0">
              <a:solidFill>
                <a:srgbClr val="000000"/>
              </a:solidFill>
              <a:effectLst/>
              <a:latin typeface="Xunta Sans" panose="00000500000000000000" pitchFamily="50" charset="0"/>
            </a:endParaRP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90C08BB4-E8BE-91A4-4B94-167ABDF8E7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AC434D0D-A705-460B-1A7D-BEDEE48025ED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4" name="Título 5">
            <a:extLst>
              <a:ext uri="{FF2B5EF4-FFF2-40B4-BE49-F238E27FC236}">
                <a16:creationId xmlns:a16="http://schemas.microsoft.com/office/drawing/2014/main" id="{3EA2A763-502F-D98C-1A60-EAC8A124F2ED}"/>
              </a:ext>
            </a:extLst>
          </p:cNvPr>
          <p:cNvSpPr txBox="1">
            <a:spLocks/>
          </p:cNvSpPr>
          <p:nvPr/>
        </p:nvSpPr>
        <p:spPr>
          <a:xfrm>
            <a:off x="310986" y="1679768"/>
            <a:ext cx="9144000" cy="440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1800" dirty="0">
              <a:latin typeface="Xunta Sans" panose="00000500000000000000" pitchFamily="50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E36281A-1BC2-4E45-EC06-B3260E1F2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9" r="4246"/>
          <a:stretch/>
        </p:blipFill>
        <p:spPr>
          <a:xfrm>
            <a:off x="5714967" y="1776074"/>
            <a:ext cx="3016043" cy="4302253"/>
          </a:xfrm>
          <a:prstGeom prst="rect">
            <a:avLst/>
          </a:prstGeom>
          <a:ln>
            <a:solidFill>
              <a:srgbClr val="007BC4"/>
            </a:solidFill>
          </a:ln>
        </p:spPr>
      </p:pic>
      <p:sp>
        <p:nvSpPr>
          <p:cNvPr id="14" name="Título 5">
            <a:extLst>
              <a:ext uri="{FF2B5EF4-FFF2-40B4-BE49-F238E27FC236}">
                <a16:creationId xmlns:a16="http://schemas.microsoft.com/office/drawing/2014/main" id="{481EDDA7-2E22-480F-873A-B974E59A5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12" y="901017"/>
            <a:ext cx="8586222" cy="808512"/>
          </a:xfrm>
        </p:spPr>
        <p:txBody>
          <a:bodyPr>
            <a:normAutofit/>
          </a:bodyPr>
          <a:lstStyle/>
          <a:p>
            <a:r>
              <a:rPr lang="es-ES" sz="1900" dirty="0">
                <a:latin typeface="Xunta Sans" panose="00000500000000000000" pitchFamily="50" charset="0"/>
              </a:rPr>
              <a:t>4.-</a:t>
            </a:r>
            <a:r>
              <a:rPr lang="es-ES" sz="1800" dirty="0">
                <a:latin typeface="Xunta Sans" panose="00000500000000000000" pitchFamily="50" charset="0"/>
              </a:rPr>
              <a:t>Estratexia de actuación en </a:t>
            </a:r>
            <a:r>
              <a:rPr lang="es-ES" sz="1800" dirty="0" err="1">
                <a:latin typeface="Xunta Sans" panose="00000500000000000000" pitchFamily="50" charset="0"/>
              </a:rPr>
              <a:t>treitos</a:t>
            </a:r>
            <a:r>
              <a:rPr lang="es-ES" sz="1800" dirty="0">
                <a:latin typeface="Xunta Sans" panose="00000500000000000000" pitchFamily="50" charset="0"/>
              </a:rPr>
              <a:t> de alto potencial de </a:t>
            </a:r>
            <a:r>
              <a:rPr lang="es-ES" sz="1800" dirty="0" err="1">
                <a:latin typeface="Xunta Sans" panose="00000500000000000000" pitchFamily="50" charset="0"/>
              </a:rPr>
              <a:t>mellora</a:t>
            </a:r>
            <a:r>
              <a:rPr lang="es-ES" sz="1800" dirty="0">
                <a:latin typeface="Xunta Sans" panose="00000500000000000000" pitchFamily="50" charset="0"/>
              </a:rPr>
              <a:t> TAPM 2022</a:t>
            </a:r>
          </a:p>
        </p:txBody>
      </p:sp>
    </p:spTree>
    <p:extLst>
      <p:ext uri="{BB962C8B-B14F-4D97-AF65-F5344CB8AC3E}">
        <p14:creationId xmlns:p14="http://schemas.microsoft.com/office/powerpoint/2010/main" val="2025341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28D3B6-ECB3-42D9-A525-FD461C3C7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14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Actuacións</a:t>
            </a:r>
            <a:r>
              <a:rPr lang="es-ES" sz="14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de </a:t>
            </a:r>
            <a:r>
              <a:rPr lang="es-ES" sz="14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mellora</a:t>
            </a:r>
            <a:r>
              <a:rPr lang="es-ES" sz="14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da </a:t>
            </a:r>
            <a:r>
              <a:rPr lang="es-ES" sz="14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seguridade</a:t>
            </a:r>
            <a:r>
              <a:rPr lang="es-ES" sz="14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viaria no ámbito dos </a:t>
            </a:r>
            <a:r>
              <a:rPr lang="es-ES" sz="14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Camiños</a:t>
            </a:r>
            <a:r>
              <a:rPr lang="es-ES" sz="14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de Santiago </a:t>
            </a:r>
          </a:p>
          <a:p>
            <a:pPr marL="0" indent="0">
              <a:buNone/>
            </a:pPr>
            <a:endParaRPr lang="es-ES" sz="1400" dirty="0"/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4C02A9-4DE7-4DF3-963D-84B6C689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chemeClr val="accent5"/>
                </a:solidFill>
                <a:latin typeface="Xunta Sans" panose="00000500000000000000" pitchFamily="50" charset="0"/>
              </a:rPr>
              <a:t>12</a:t>
            </a:fld>
            <a:endParaRPr lang="es-ES" sz="1100" dirty="0">
              <a:solidFill>
                <a:schemeClr val="accent5"/>
              </a:solidFill>
              <a:latin typeface="Xunta Sans" panose="00000500000000000000" pitchFamily="50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5F7CC1F-B849-4297-9B6D-7A9A3CC3BF8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" r="9386"/>
          <a:stretch/>
        </p:blipFill>
        <p:spPr>
          <a:xfrm>
            <a:off x="700669" y="2346385"/>
            <a:ext cx="3664298" cy="28639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CFD28F6-EB6B-4DAB-9A13-2B1422B88EF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344" y="2346384"/>
            <a:ext cx="3973005" cy="2863969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8DAFCDBD-73ED-47A1-B345-80C176B9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9035"/>
            <a:ext cx="7886700" cy="13255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ACTUACIÓNS DE SEGURIDADE VIARIA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F7E11382-DBA3-43D4-93C6-6665C7C7B7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0188"/>
            <a:ext cx="1246317" cy="35609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80D3A9B-CF21-474E-9CA6-E660444B081C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353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28D3B6-ECB3-42D9-A525-FD461C3C7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14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Actuacións</a:t>
            </a:r>
            <a:r>
              <a:rPr lang="es-ES" sz="14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de </a:t>
            </a:r>
            <a:r>
              <a:rPr lang="es-ES" sz="14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mellora</a:t>
            </a:r>
            <a:r>
              <a:rPr lang="es-ES" sz="14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da </a:t>
            </a:r>
            <a:r>
              <a:rPr lang="es-ES" sz="14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seguridade</a:t>
            </a:r>
            <a:r>
              <a:rPr lang="es-ES" sz="14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viaria no ámbito dos </a:t>
            </a:r>
            <a:r>
              <a:rPr lang="es-ES" sz="14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Camiños</a:t>
            </a:r>
            <a:r>
              <a:rPr lang="es-ES" sz="14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de Santiago</a:t>
            </a:r>
            <a:endParaRPr lang="es-ES" sz="1400" dirty="0"/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4C02A9-4DE7-4DF3-963D-84B6C689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chemeClr val="accent5"/>
                </a:solidFill>
                <a:latin typeface="Xunta Sans" panose="00000500000000000000" pitchFamily="50" charset="0"/>
              </a:rPr>
              <a:t>13</a:t>
            </a:fld>
            <a:endParaRPr lang="es-ES" sz="1100" dirty="0">
              <a:solidFill>
                <a:schemeClr val="accent5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8DAFCDBD-73ED-47A1-B345-80C176B9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9035"/>
            <a:ext cx="7886700" cy="13255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ACTUACIÓNS DE SEGURIDADE VIARIA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F7E11382-DBA3-43D4-93C6-6665C7C7B7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0188"/>
            <a:ext cx="1246317" cy="35609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80D3A9B-CF21-474E-9CA6-E660444B081C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03BE241-58A8-4E18-99A8-D67A8D31065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7" r="15356"/>
          <a:stretch/>
        </p:blipFill>
        <p:spPr bwMode="auto">
          <a:xfrm>
            <a:off x="628650" y="2650260"/>
            <a:ext cx="3865712" cy="25533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15D0FEE-1A5B-43B9-902F-EEEAD8179D9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99" b="10727"/>
          <a:stretch/>
        </p:blipFill>
        <p:spPr bwMode="auto">
          <a:xfrm>
            <a:off x="4720325" y="2601407"/>
            <a:ext cx="3795024" cy="25859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7446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28D3B6-ECB3-42D9-A525-FD461C3C7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1600" b="1" dirty="0">
                <a:solidFill>
                  <a:schemeClr val="accent5"/>
                </a:solidFill>
                <a:latin typeface="Xunta Sans" panose="00000500000000000000" pitchFamily="50" charset="0"/>
              </a:rPr>
              <a:t>Sendas </a:t>
            </a:r>
            <a:r>
              <a:rPr lang="es-ES" sz="16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peonís</a:t>
            </a:r>
            <a:endParaRPr lang="es-ES" sz="1400" dirty="0"/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4C02A9-4DE7-4DF3-963D-84B6C689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chemeClr val="accent5"/>
                </a:solidFill>
                <a:latin typeface="Xunta Sans" panose="00000500000000000000" pitchFamily="50" charset="0"/>
              </a:rPr>
              <a:t>14</a:t>
            </a:fld>
            <a:endParaRPr lang="es-ES" sz="1100" dirty="0">
              <a:solidFill>
                <a:schemeClr val="accent5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8DAFCDBD-73ED-47A1-B345-80C176B9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9035"/>
            <a:ext cx="7886700" cy="13255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ACTUACIÓNS DE SEGURIDADE VIARIA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F7E11382-DBA3-43D4-93C6-6665C7C7B7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0188"/>
            <a:ext cx="1246317" cy="35609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80D3A9B-CF21-474E-9CA6-E660444B081C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799F2E1-AE05-4083-8B19-96846D25EA9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77" y="2253445"/>
            <a:ext cx="4014023" cy="357801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CBEAD1A-AFFD-4B38-AC1B-650BAAD1FEB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196" y="2245247"/>
            <a:ext cx="3890827" cy="358620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60763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28D3B6-ECB3-42D9-A525-FD461C3C7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1600" b="1" dirty="0">
                <a:solidFill>
                  <a:schemeClr val="accent5"/>
                </a:solidFill>
                <a:latin typeface="Xunta Sans" panose="00000500000000000000" pitchFamily="50" charset="0"/>
              </a:rPr>
              <a:t>Sendas </a:t>
            </a:r>
            <a:r>
              <a:rPr lang="es-ES" sz="16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peonís</a:t>
            </a:r>
            <a:endParaRPr lang="es-ES" sz="1600" dirty="0">
              <a:solidFill>
                <a:schemeClr val="accent5"/>
              </a:solidFill>
              <a:latin typeface="Xunta Sans" panose="00000500000000000000" pitchFamily="50" charset="0"/>
            </a:endParaRPr>
          </a:p>
          <a:p>
            <a:pPr marL="0" indent="0">
              <a:buNone/>
            </a:pPr>
            <a:endParaRPr lang="es-ES" sz="1400" dirty="0"/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4C02A9-4DE7-4DF3-963D-84B6C689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chemeClr val="accent5"/>
                </a:solidFill>
                <a:latin typeface="Xunta Sans" panose="00000500000000000000" pitchFamily="50" charset="0"/>
              </a:rPr>
              <a:t>15</a:t>
            </a:fld>
            <a:endParaRPr lang="es-ES" sz="1100" dirty="0">
              <a:solidFill>
                <a:schemeClr val="accent5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8DAFCDBD-73ED-47A1-B345-80C176B9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9035"/>
            <a:ext cx="7886700" cy="13255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ACTUACIÓNS DE SEGURIDADE VIARIA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F7E11382-DBA3-43D4-93C6-6665C7C7B7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0188"/>
            <a:ext cx="1246317" cy="35609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80D3A9B-CF21-474E-9CA6-E660444B081C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001A104-A747-4CEC-8170-4F29FB72BC0E}"/>
              </a:ext>
            </a:extLst>
          </p:cNvPr>
          <p:cNvPicPr/>
          <p:nvPr/>
        </p:nvPicPr>
        <p:blipFill rotWithShape="1">
          <a:blip r:embed="rId3"/>
          <a:srcRect l="5991" r="3085"/>
          <a:stretch/>
        </p:blipFill>
        <p:spPr bwMode="auto">
          <a:xfrm>
            <a:off x="610501" y="2702019"/>
            <a:ext cx="3961500" cy="2905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1077285-E62A-4853-9D87-87BE64C6ED9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664" y="2779370"/>
            <a:ext cx="3657091" cy="282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00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28D3B6-ECB3-42D9-A525-FD461C3C7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sz="1600" b="1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es-ES" sz="1600" b="1" dirty="0" err="1">
                <a:solidFill>
                  <a:schemeClr val="accent5"/>
                </a:solidFill>
              </a:rPr>
              <a:t>Mellora</a:t>
            </a:r>
            <a:r>
              <a:rPr lang="es-ES" sz="1600" b="1" dirty="0">
                <a:solidFill>
                  <a:schemeClr val="accent5"/>
                </a:solidFill>
              </a:rPr>
              <a:t> de </a:t>
            </a:r>
            <a:r>
              <a:rPr lang="es-ES" sz="1600" b="1" dirty="0" err="1">
                <a:solidFill>
                  <a:schemeClr val="accent5"/>
                </a:solidFill>
              </a:rPr>
              <a:t>beirarrúas</a:t>
            </a:r>
            <a:r>
              <a:rPr lang="es-ES" sz="1600" b="1" dirty="0">
                <a:solidFill>
                  <a:schemeClr val="accent5"/>
                </a:solidFill>
              </a:rPr>
              <a:t> e </a:t>
            </a:r>
            <a:r>
              <a:rPr lang="es-ES" sz="1600" b="1" dirty="0" err="1">
                <a:solidFill>
                  <a:schemeClr val="accent5"/>
                </a:solidFill>
              </a:rPr>
              <a:t>melloras</a:t>
            </a:r>
            <a:r>
              <a:rPr lang="es-ES" sz="1600" b="1" dirty="0">
                <a:solidFill>
                  <a:schemeClr val="accent5"/>
                </a:solidFill>
              </a:rPr>
              <a:t> de </a:t>
            </a:r>
            <a:r>
              <a:rPr lang="es-ES" sz="1600" b="1" dirty="0" err="1">
                <a:solidFill>
                  <a:schemeClr val="accent5"/>
                </a:solidFill>
              </a:rPr>
              <a:t>seguridade</a:t>
            </a:r>
            <a:r>
              <a:rPr lang="es-ES" sz="1600" b="1" dirty="0">
                <a:solidFill>
                  <a:schemeClr val="accent5"/>
                </a:solidFill>
              </a:rPr>
              <a:t> viaria</a:t>
            </a:r>
            <a:endParaRPr lang="es-ES" sz="1400" dirty="0"/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4C02A9-4DE7-4DF3-963D-84B6C689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chemeClr val="accent5"/>
                </a:solidFill>
                <a:latin typeface="Xunta Sans" panose="00000500000000000000" pitchFamily="50" charset="0"/>
              </a:rPr>
              <a:t>16</a:t>
            </a:fld>
            <a:endParaRPr lang="es-ES" sz="1100" dirty="0">
              <a:solidFill>
                <a:schemeClr val="accent5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8DAFCDBD-73ED-47A1-B345-80C176B9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9035"/>
            <a:ext cx="7886700" cy="13255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ACTUACIÓNS DE SEGURIDADE VIARIA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F7E11382-DBA3-43D4-93C6-6665C7C7B7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0188"/>
            <a:ext cx="1246317" cy="35609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80D3A9B-CF21-474E-9CA6-E660444B081C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79C2D97-8513-4900-BDB5-1E761BD9FA8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4" t="1415" r="32293" b="-1415"/>
          <a:stretch/>
        </p:blipFill>
        <p:spPr bwMode="auto">
          <a:xfrm>
            <a:off x="503386" y="3328193"/>
            <a:ext cx="3943350" cy="24083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D9DD932-E8D0-47B8-AAEF-9C18196B39B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28193"/>
            <a:ext cx="4068614" cy="233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73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28D3B6-ECB3-42D9-A525-FD461C3C7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sz="1600" b="1" dirty="0">
              <a:solidFill>
                <a:schemeClr val="accent5"/>
              </a:solidFill>
              <a:latin typeface="Xunta Sans" panose="00000500000000000000" pitchFamily="50" charset="0"/>
            </a:endParaRPr>
          </a:p>
          <a:p>
            <a:pPr marL="0" indent="0" algn="ctr">
              <a:buNone/>
            </a:pPr>
            <a:r>
              <a:rPr lang="es-ES" sz="16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Mellora</a:t>
            </a:r>
            <a:r>
              <a:rPr lang="es-ES" sz="16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da </a:t>
            </a:r>
            <a:r>
              <a:rPr lang="es-ES" sz="16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seguridade</a:t>
            </a:r>
            <a:r>
              <a:rPr lang="es-ES" sz="16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viaria </a:t>
            </a:r>
            <a:r>
              <a:rPr lang="es-ES" sz="16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nas</a:t>
            </a:r>
            <a:r>
              <a:rPr lang="es-ES" sz="16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paradas de autobús</a:t>
            </a:r>
            <a:endParaRPr lang="es-ES" sz="1600" dirty="0">
              <a:solidFill>
                <a:schemeClr val="accent5"/>
              </a:solidFill>
              <a:latin typeface="Xunta Sans" panose="00000500000000000000" pitchFamily="50" charset="0"/>
            </a:endParaRPr>
          </a:p>
          <a:p>
            <a:pPr marL="0" indent="0">
              <a:buNone/>
            </a:pPr>
            <a:endParaRPr lang="es-ES" sz="14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4C02A9-4DE7-4DF3-963D-84B6C689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chemeClr val="accent5"/>
                </a:solidFill>
                <a:latin typeface="Xunta Sans" panose="00000500000000000000" pitchFamily="50" charset="0"/>
              </a:rPr>
              <a:t>17</a:t>
            </a:fld>
            <a:endParaRPr lang="es-ES" sz="1100" dirty="0">
              <a:solidFill>
                <a:schemeClr val="accent5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8DAFCDBD-73ED-47A1-B345-80C176B9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9035"/>
            <a:ext cx="7886700" cy="13255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ACTUACIÓNS DE SEGURIDADE VIARIA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F7E11382-DBA3-43D4-93C6-6665C7C7B7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0188"/>
            <a:ext cx="1246317" cy="35609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80D3A9B-CF21-474E-9CA6-E660444B081C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pic>
        <p:nvPicPr>
          <p:cNvPr id="10" name="Imaxe 22">
            <a:extLst>
              <a:ext uri="{FF2B5EF4-FFF2-40B4-BE49-F238E27FC236}">
                <a16:creationId xmlns:a16="http://schemas.microsoft.com/office/drawing/2014/main" id="{29713E15-CE1A-4B51-BF08-BCBE08F4B37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6"/>
          <a:stretch/>
        </p:blipFill>
        <p:spPr>
          <a:xfrm>
            <a:off x="759663" y="2719272"/>
            <a:ext cx="3829051" cy="3319219"/>
          </a:xfrm>
          <a:prstGeom prst="rect">
            <a:avLst/>
          </a:prstGeom>
        </p:spPr>
      </p:pic>
      <p:pic>
        <p:nvPicPr>
          <p:cNvPr id="11" name="Imaxe 16">
            <a:extLst>
              <a:ext uri="{FF2B5EF4-FFF2-40B4-BE49-F238E27FC236}">
                <a16:creationId xmlns:a16="http://schemas.microsoft.com/office/drawing/2014/main" id="{56821721-AA52-467C-8B52-1DD6AD18C2F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370" y="2719272"/>
            <a:ext cx="3681324" cy="331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07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28D3B6-ECB3-42D9-A525-FD461C3C7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16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Mellora</a:t>
            </a:r>
            <a:r>
              <a:rPr lang="es-ES" sz="1600" b="1" dirty="0">
                <a:solidFill>
                  <a:schemeClr val="accent5"/>
                </a:solidFill>
                <a:latin typeface="Xunta Sans" panose="00000500000000000000" pitchFamily="50" charset="0"/>
              </a:rPr>
              <a:t> de </a:t>
            </a:r>
            <a:r>
              <a:rPr lang="es-ES" sz="1600" b="1" dirty="0" err="1">
                <a:solidFill>
                  <a:schemeClr val="accent5"/>
                </a:solidFill>
                <a:latin typeface="Xunta Sans" panose="00000500000000000000" pitchFamily="50" charset="0"/>
              </a:rPr>
              <a:t>interseccións</a:t>
            </a:r>
            <a:endParaRPr lang="es-ES" sz="1600" b="1" dirty="0">
              <a:solidFill>
                <a:schemeClr val="accent5"/>
              </a:solidFill>
              <a:latin typeface="Xunta Sans" panose="00000500000000000000" pitchFamily="50" charset="0"/>
            </a:endParaRPr>
          </a:p>
          <a:p>
            <a:pPr marL="0" indent="0">
              <a:buNone/>
            </a:pPr>
            <a:endParaRPr lang="es-ES" sz="1400" dirty="0"/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4C02A9-4DE7-4DF3-963D-84B6C689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chemeClr val="accent5"/>
                </a:solidFill>
                <a:latin typeface="Xunta Sans" panose="00000500000000000000" pitchFamily="50" charset="0"/>
              </a:rPr>
              <a:t>18</a:t>
            </a:fld>
            <a:endParaRPr lang="es-ES" sz="1100" dirty="0">
              <a:solidFill>
                <a:schemeClr val="accent5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8DAFCDBD-73ED-47A1-B345-80C176B9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9035"/>
            <a:ext cx="7886700" cy="13255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ACTUACIÓNS DE SEGURIDADE VIARIA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F7E11382-DBA3-43D4-93C6-6665C7C7B7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0188"/>
            <a:ext cx="1246317" cy="35609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80D3A9B-CF21-474E-9CA6-E660444B081C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A44DB91-B16B-4292-94EA-D4279C97572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70"/>
          <a:stretch/>
        </p:blipFill>
        <p:spPr>
          <a:xfrm>
            <a:off x="628651" y="2451566"/>
            <a:ext cx="3684558" cy="344027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D6B92BD-5832-46AF-980B-5074C821088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" r="12547"/>
          <a:stretch/>
        </p:blipFill>
        <p:spPr bwMode="auto">
          <a:xfrm>
            <a:off x="4632385" y="2451565"/>
            <a:ext cx="3882964" cy="3440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3232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28D3B6-ECB3-42D9-A525-FD461C3C7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sz="1600" b="1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es-ES" sz="1600" b="1" dirty="0" err="1">
                <a:solidFill>
                  <a:schemeClr val="accent5"/>
                </a:solidFill>
              </a:rPr>
              <a:t>Mellora</a:t>
            </a:r>
            <a:r>
              <a:rPr lang="es-ES" sz="1600" b="1" dirty="0">
                <a:solidFill>
                  <a:schemeClr val="accent5"/>
                </a:solidFill>
              </a:rPr>
              <a:t> de </a:t>
            </a:r>
            <a:r>
              <a:rPr lang="es-ES" sz="1600" b="1" dirty="0" err="1">
                <a:solidFill>
                  <a:schemeClr val="accent5"/>
                </a:solidFill>
              </a:rPr>
              <a:t>interseccións</a:t>
            </a:r>
            <a:endParaRPr lang="es-ES" sz="1600" b="1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s-ES" sz="1400" dirty="0"/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4C02A9-4DE7-4DF3-963D-84B6C689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100" smtClean="0">
                <a:solidFill>
                  <a:schemeClr val="accent5"/>
                </a:solidFill>
                <a:latin typeface="Xunta Sans" panose="00000500000000000000" pitchFamily="50" charset="0"/>
              </a:rPr>
              <a:t>19</a:t>
            </a:fld>
            <a:endParaRPr lang="es-ES" sz="1100" dirty="0">
              <a:solidFill>
                <a:schemeClr val="accent5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8DAFCDBD-73ED-47A1-B345-80C176B9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9035"/>
            <a:ext cx="7886700" cy="13255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ACTUACIÓNS DE SEGURIDADE VIARIA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F7E11382-DBA3-43D4-93C6-6665C7C7B7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0188"/>
            <a:ext cx="1246317" cy="35609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80D3A9B-CF21-474E-9CA6-E660444B081C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280A80A-684D-40FF-8803-DB71C9EF185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5" t="3720" r="26485" b="-1"/>
          <a:stretch/>
        </p:blipFill>
        <p:spPr bwMode="auto">
          <a:xfrm>
            <a:off x="483078" y="2935542"/>
            <a:ext cx="3683479" cy="27923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FF08C60-7F18-402D-9621-7C48AE71BEB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129" y="2935541"/>
            <a:ext cx="4203220" cy="279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593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5"/>
          <p:cNvSpPr>
            <a:spLocks noGrp="1"/>
          </p:cNvSpPr>
          <p:nvPr>
            <p:ph type="title"/>
          </p:nvPr>
        </p:nvSpPr>
        <p:spPr>
          <a:xfrm>
            <a:off x="1234654" y="1248312"/>
            <a:ext cx="9144000" cy="365126"/>
          </a:xfrm>
        </p:spPr>
        <p:txBody>
          <a:bodyPr>
            <a:noAutofit/>
          </a:bodyPr>
          <a:lstStyle/>
          <a:p>
            <a:r>
              <a:rPr lang="es-ES" sz="1600" dirty="0">
                <a:solidFill>
                  <a:srgbClr val="0070C0"/>
                </a:solidFill>
                <a:latin typeface="Xunta Sans" panose="00000500000000000000" pitchFamily="50" charset="0"/>
              </a:rPr>
              <a:t>PSVG 2022-2025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20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CE2DC7F-B610-5C16-FB46-D808B0EE1805}"/>
              </a:ext>
            </a:extLst>
          </p:cNvPr>
          <p:cNvGraphicFramePr>
            <a:graphicFrameLocks noGrp="1"/>
          </p:cNvGraphicFramePr>
          <p:nvPr/>
        </p:nvGraphicFramePr>
        <p:xfrm>
          <a:off x="1234654" y="1613438"/>
          <a:ext cx="6788988" cy="4742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660">
                  <a:extLst>
                    <a:ext uri="{9D8B030D-6E8A-4147-A177-3AD203B41FA5}">
                      <a16:colId xmlns:a16="http://schemas.microsoft.com/office/drawing/2014/main" val="269055286"/>
                    </a:ext>
                  </a:extLst>
                </a:gridCol>
                <a:gridCol w="2253816">
                  <a:extLst>
                    <a:ext uri="{9D8B030D-6E8A-4147-A177-3AD203B41FA5}">
                      <a16:colId xmlns:a16="http://schemas.microsoft.com/office/drawing/2014/main" val="1191886750"/>
                    </a:ext>
                  </a:extLst>
                </a:gridCol>
                <a:gridCol w="4319512">
                  <a:extLst>
                    <a:ext uri="{9D8B030D-6E8A-4147-A177-3AD203B41FA5}">
                      <a16:colId xmlns:a16="http://schemas.microsoft.com/office/drawing/2014/main" val="3816433334"/>
                    </a:ext>
                  </a:extLst>
                </a:gridCol>
              </a:tblGrid>
              <a:tr h="14922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effectLst/>
                          <a:latin typeface="Xunta Sans" panose="00000500000000000000" pitchFamily="50" charset="0"/>
                        </a:rPr>
                        <a:t>RETO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effectLst/>
                          <a:latin typeface="Xunta Sans" panose="00000500000000000000" pitchFamily="50" charset="0"/>
                        </a:rPr>
                        <a:t>OBXECTIVO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extLst>
                  <a:ext uri="{0D108BD9-81ED-4DB2-BD59-A6C34878D82A}">
                    <a16:rowId xmlns:a16="http://schemas.microsoft.com/office/drawing/2014/main" val="282045327"/>
                  </a:ext>
                </a:extLst>
              </a:tr>
              <a:tr h="3434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1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Visión cero en usuarios vulnerables: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mellora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da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seguridade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dos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peóns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Reducir un 25% o número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peóns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atropelados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en vías interurbanas e travesías. 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extLst>
                  <a:ext uri="{0D108BD9-81ED-4DB2-BD59-A6C34878D82A}">
                    <a16:rowId xmlns:a16="http://schemas.microsoft.com/office/drawing/2014/main" val="3512385534"/>
                  </a:ext>
                </a:extLst>
              </a:tr>
              <a:tr h="488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>
                          <a:effectLst/>
                          <a:latin typeface="Xunta Sans" panose="00000500000000000000" pitchFamily="50" charset="0"/>
                        </a:rPr>
                        <a:t>2</a:t>
                      </a:r>
                      <a:endParaRPr lang="es-ES" sz="80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Visión cero en usuarios vulnerables: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mellora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da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seguridade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dos ciclistas.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Conseguir un aumento da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mobilidade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ciclista en contornas urbanas sen aumentar o número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falecidos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feridos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graves.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Reducir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nun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25% o número de ciclistas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atropelados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en vías interurbanas e travesías. 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extLst>
                  <a:ext uri="{0D108BD9-81ED-4DB2-BD59-A6C34878D82A}">
                    <a16:rowId xmlns:a16="http://schemas.microsoft.com/office/drawing/2014/main" val="36024767"/>
                  </a:ext>
                </a:extLst>
              </a:tr>
              <a:tr h="614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>
                          <a:effectLst/>
                          <a:latin typeface="Xunta Sans" panose="00000500000000000000" pitchFamily="50" charset="0"/>
                        </a:rPr>
                        <a:t>3</a:t>
                      </a:r>
                      <a:endParaRPr lang="es-ES" sz="80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Visión cero en usuarios vulnerables: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mellora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da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seguridade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de usuarios de ciclomotor e motocicletas.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Conseguir que o previsible aumento da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mobilidade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motociclista en contornas urbanas non aumente o número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falecidos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feridos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graves.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Reducir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nun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25% o número de motociclistas e usuarios de ciclomotor involucrados en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sinistros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en vías interurbanas e travesías.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extLst>
                  <a:ext uri="{0D108BD9-81ED-4DB2-BD59-A6C34878D82A}">
                    <a16:rowId xmlns:a16="http://schemas.microsoft.com/office/drawing/2014/main" val="933054440"/>
                  </a:ext>
                </a:extLst>
              </a:tr>
              <a:tr h="929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>
                          <a:effectLst/>
                          <a:latin typeface="Xunta Sans" panose="00000500000000000000" pitchFamily="50" charset="0"/>
                        </a:rPr>
                        <a:t>4</a:t>
                      </a:r>
                      <a:endParaRPr lang="es-ES" sz="80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Programa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mellora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de actitudes cara á visión cero.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Reducir un 25% a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representatividade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da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velocidade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inadecuada nos factores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concorrentes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dos accidentes.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Reducir un 25% a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representatividade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do consumo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alcool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 drogas como factor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concorrente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en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vítimas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sinistros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Reducir un 25% a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representatividade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das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distraccións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como factor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concorrente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Reducir un 25% os accidentes con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vítimas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asociados á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siniestralidade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viaria laboral. 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extLst>
                  <a:ext uri="{0D108BD9-81ED-4DB2-BD59-A6C34878D82A}">
                    <a16:rowId xmlns:a16="http://schemas.microsoft.com/office/drawing/2014/main" val="3696677201"/>
                  </a:ext>
                </a:extLst>
              </a:tr>
              <a:tr h="3643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>
                          <a:effectLst/>
                          <a:latin typeface="Xunta Sans" panose="00000500000000000000" pitchFamily="50" charset="0"/>
                        </a:rPr>
                        <a:t>5</a:t>
                      </a:r>
                      <a:endParaRPr lang="es-ES" sz="80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Programa de eliminación de tramos de concentración de accidentes (TCA).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Conseguir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unha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redución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anual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siniestralidade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vítimas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no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conxunto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dos TCA.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Análise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do 100% dos TCA identificados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periodicamente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. 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extLst>
                  <a:ext uri="{0D108BD9-81ED-4DB2-BD59-A6C34878D82A}">
                    <a16:rowId xmlns:a16="http://schemas.microsoft.com/office/drawing/2014/main" val="3463014767"/>
                  </a:ext>
                </a:extLst>
              </a:tr>
              <a:tr h="3643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>
                          <a:effectLst/>
                          <a:latin typeface="Xunta Sans" panose="00000500000000000000" pitchFamily="50" charset="0"/>
                        </a:rPr>
                        <a:t>6</a:t>
                      </a:r>
                      <a:endParaRPr lang="es-ES" sz="80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Visión cero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na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siniestralidade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por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saída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de vía: plan de estradas que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perdoan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Redución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do 25% dos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falecidos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feridos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graves por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saídas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de vía. 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extLst>
                  <a:ext uri="{0D108BD9-81ED-4DB2-BD59-A6C34878D82A}">
                    <a16:rowId xmlns:a16="http://schemas.microsoft.com/office/drawing/2014/main" val="4095989275"/>
                  </a:ext>
                </a:extLst>
              </a:tr>
              <a:tr h="2604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>
                          <a:effectLst/>
                          <a:latin typeface="Xunta Sans" panose="00000500000000000000" pitchFamily="50" charset="0"/>
                        </a:rPr>
                        <a:t>7</a:t>
                      </a:r>
                      <a:endParaRPr lang="es-ES" sz="80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Visión cero nos choques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frontais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frontolaterais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Redución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do 25% dos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falecidos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feridos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graves por choques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frontais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frontolaterais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. 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extLst>
                  <a:ext uri="{0D108BD9-81ED-4DB2-BD59-A6C34878D82A}">
                    <a16:rowId xmlns:a16="http://schemas.microsoft.com/office/drawing/2014/main" val="2641344094"/>
                  </a:ext>
                </a:extLst>
              </a:tr>
              <a:tr h="6141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>
                          <a:effectLst/>
                          <a:latin typeface="Xunta Sans" panose="00000500000000000000" pitchFamily="50" charset="0"/>
                        </a:rPr>
                        <a:t>8</a:t>
                      </a:r>
                      <a:endParaRPr lang="es-ES" sz="80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Plan específico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mellora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da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infraestrutura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desde a perspectiva da prevención de accidentes.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Reducir progresivamente o Índice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Perigo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(accidentes con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vítimas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en relación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ao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tráfico) e o Índice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Mortalidade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(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falecidos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en relación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ao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tráfico)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nas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vías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titularidade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da Xunta de Galicia.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Redución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do 25% dos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falecidos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feridos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graves en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interseccións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 accesos. 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extLst>
                  <a:ext uri="{0D108BD9-81ED-4DB2-BD59-A6C34878D82A}">
                    <a16:rowId xmlns:a16="http://schemas.microsoft.com/office/drawing/2014/main" val="51276221"/>
                  </a:ext>
                </a:extLst>
              </a:tr>
              <a:tr h="2399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>
                          <a:effectLst/>
                          <a:latin typeface="Xunta Sans" panose="00000500000000000000" pitchFamily="50" charset="0"/>
                        </a:rPr>
                        <a:t>9</a:t>
                      </a:r>
                      <a:endParaRPr lang="es-ES" sz="80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Plan de asistencia 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apoio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integral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ás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vítimas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Optimizar a asistencia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ás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vítimas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de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sinistros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extLst>
                  <a:ext uri="{0D108BD9-81ED-4DB2-BD59-A6C34878D82A}">
                    <a16:rowId xmlns:a16="http://schemas.microsoft.com/office/drawing/2014/main" val="2344900881"/>
                  </a:ext>
                </a:extLst>
              </a:tr>
              <a:tr h="3643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>
                          <a:effectLst/>
                          <a:latin typeface="Xunta Sans" panose="00000500000000000000" pitchFamily="50" charset="0"/>
                        </a:rPr>
                        <a:t>10</a:t>
                      </a:r>
                      <a:endParaRPr lang="es-ES" sz="80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específicas centradas en grupos de especial risco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ou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vulnerabilidade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Realizar polo menos 10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anuais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 orientadas a grupos </a:t>
                      </a:r>
                      <a:r>
                        <a:rPr lang="es-ES" sz="800" dirty="0" err="1">
                          <a:effectLst/>
                          <a:latin typeface="Xunta Sans" panose="00000500000000000000" pitchFamily="50" charset="0"/>
                        </a:rPr>
                        <a:t>obxectivo</a:t>
                      </a:r>
                      <a:r>
                        <a:rPr lang="es-ES" sz="800" dirty="0">
                          <a:effectLst/>
                          <a:latin typeface="Xunta Sans" panose="00000500000000000000" pitchFamily="50" charset="0"/>
                        </a:rPr>
                        <a:t>.</a:t>
                      </a:r>
                      <a:endParaRPr lang="es-ES" sz="8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50" marR="40050" marT="0" marB="0" anchor="ctr"/>
                </a:tc>
                <a:extLst>
                  <a:ext uri="{0D108BD9-81ED-4DB2-BD59-A6C34878D82A}">
                    <a16:rowId xmlns:a16="http://schemas.microsoft.com/office/drawing/2014/main" val="2736386917"/>
                  </a:ext>
                </a:extLst>
              </a:tr>
            </a:tbl>
          </a:graphicData>
        </a:graphic>
      </p:graphicFrame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7E7CFA3F-0F93-84E2-7160-7CBA78A957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7BCFAA9-B5BA-A7C7-8EAB-4B7075BCDAFC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3C01A2A-9F0F-4952-9365-58D1B090F09B}"/>
              </a:ext>
            </a:extLst>
          </p:cNvPr>
          <p:cNvSpPr/>
          <p:nvPr/>
        </p:nvSpPr>
        <p:spPr>
          <a:xfrm>
            <a:off x="421907" y="734195"/>
            <a:ext cx="84144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ACTUALIZACIÓN DO DOCUMENTO INICIAL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951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21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95D47803-1C0D-3398-9E19-A32A55A3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053758"/>
              </p:ext>
            </p:extLst>
          </p:nvPr>
        </p:nvGraphicFramePr>
        <p:xfrm>
          <a:off x="323056" y="1292912"/>
          <a:ext cx="8497887" cy="283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487">
                  <a:extLst>
                    <a:ext uri="{9D8B030D-6E8A-4147-A177-3AD203B41FA5}">
                      <a16:colId xmlns:a16="http://schemas.microsoft.com/office/drawing/2014/main" val="1132478470"/>
                    </a:ext>
                  </a:extLst>
                </a:gridCol>
                <a:gridCol w="1973669">
                  <a:extLst>
                    <a:ext uri="{9D8B030D-6E8A-4147-A177-3AD203B41FA5}">
                      <a16:colId xmlns:a16="http://schemas.microsoft.com/office/drawing/2014/main" val="3629809186"/>
                    </a:ext>
                  </a:extLst>
                </a:gridCol>
                <a:gridCol w="2908882">
                  <a:extLst>
                    <a:ext uri="{9D8B030D-6E8A-4147-A177-3AD203B41FA5}">
                      <a16:colId xmlns:a16="http://schemas.microsoft.com/office/drawing/2014/main" val="674557186"/>
                    </a:ext>
                  </a:extLst>
                </a:gridCol>
                <a:gridCol w="1069676">
                  <a:extLst>
                    <a:ext uri="{9D8B030D-6E8A-4147-A177-3AD203B41FA5}">
                      <a16:colId xmlns:a16="http://schemas.microsoft.com/office/drawing/2014/main" val="2598066765"/>
                    </a:ext>
                  </a:extLst>
                </a:gridCol>
                <a:gridCol w="922903">
                  <a:extLst>
                    <a:ext uri="{9D8B030D-6E8A-4147-A177-3AD203B41FA5}">
                      <a16:colId xmlns:a16="http://schemas.microsoft.com/office/drawing/2014/main" val="468532197"/>
                    </a:ext>
                  </a:extLst>
                </a:gridCol>
                <a:gridCol w="919270">
                  <a:extLst>
                    <a:ext uri="{9D8B030D-6E8A-4147-A177-3AD203B41FA5}">
                      <a16:colId xmlns:a16="http://schemas.microsoft.com/office/drawing/2014/main" val="1457171729"/>
                    </a:ext>
                  </a:extLst>
                </a:gridCol>
              </a:tblGrid>
              <a:tr h="372251">
                <a:tc rowSpan="8">
                  <a:txBody>
                    <a:bodyPr/>
                    <a:lstStyle/>
                    <a:p>
                      <a:r>
                        <a:rPr lang="es-ES" sz="1600" dirty="0">
                          <a:latin typeface="Xunta Sans" panose="00000500000000000000" pitchFamily="50" charset="0"/>
                        </a:rPr>
                        <a:t>Reto</a:t>
                      </a:r>
                    </a:p>
                    <a:p>
                      <a:pPr algn="ctr"/>
                      <a:r>
                        <a:rPr lang="es-ES" sz="2800" dirty="0">
                          <a:latin typeface="Xunta Sans" panose="00000500000000000000" pitchFamily="50" charset="0"/>
                        </a:rPr>
                        <a:t>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Visión cero en usuarios vulnerables: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mellora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da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seguridade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dos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peóns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.</a:t>
                      </a:r>
                      <a:endParaRPr lang="es-ES" sz="16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1229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257796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1.1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Construción</a:t>
                      </a:r>
                      <a:r>
                        <a:rPr lang="es-ES" sz="1100" dirty="0">
                          <a:latin typeface="Xunta Sans" panose="00000500000000000000" pitchFamily="50" charset="0"/>
                        </a:rPr>
                        <a:t> de </a:t>
                      </a:r>
                      <a:r>
                        <a:rPr lang="es-ES" sz="1100" dirty="0" err="1">
                          <a:latin typeface="Xunta Sans" panose="00000500000000000000" pitchFamily="50" charset="0"/>
                        </a:rPr>
                        <a:t>beirarúas</a:t>
                      </a:r>
                      <a:r>
                        <a:rPr lang="es-ES" sz="1100" dirty="0">
                          <a:latin typeface="Xunta Sans" panose="00000500000000000000" pitchFamily="50" charset="0"/>
                        </a:rPr>
                        <a:t> e sendas </a:t>
                      </a:r>
                      <a:r>
                        <a:rPr lang="es-ES" sz="1100" dirty="0" err="1">
                          <a:latin typeface="Xunta Sans" panose="00000500000000000000" pitchFamily="50" charset="0"/>
                        </a:rPr>
                        <a:t>peonís</a:t>
                      </a:r>
                      <a:endParaRPr lang="es-ES" sz="11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Xunta Sans" panose="00000500000000000000" pitchFamily="50" charset="0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493693"/>
                  </a:ext>
                </a:extLst>
              </a:tr>
              <a:tr h="205458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3663" indent="0" algn="l" defTabSz="914400" rtl="0" eaLnBrk="1" fontAlgn="ctr" latinLnBrk="0" hangingPunct="1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1.2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da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en travesías, pasos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peonís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 cruces sen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prioridade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1165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3663" indent="-1588" algn="l" defTabSz="914400" rtl="0" eaLnBrk="1" fontAlgn="ctr" latinLnBrk="0" hangingPunct="1"/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1.3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da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accesibilidade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 seguridade das paradas de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autobús</a:t>
                      </a:r>
                      <a:endParaRPr lang="pt-BR" sz="11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4759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4763" algn="l" defTabSz="914400" rtl="0" eaLnBrk="1" latinLnBrk="0" hangingPunct="1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1.4 Repartición de elementos reflectores para usuarios vulnerables –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peóns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7786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2991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Das 4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que se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plantexaron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comezo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Plan, en 2022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executáronse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todas, non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sendo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incorporada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ningunha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acción nova. O que representa un grao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cumprimento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Reto do 100%.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071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6" name="Gráfico 25">
                <a:extLst>
                  <a:ext uri="{FF2B5EF4-FFF2-40B4-BE49-F238E27FC236}">
                    <a16:creationId xmlns:a16="http://schemas.microsoft.com/office/drawing/2014/main" id="{1CAF581B-C22A-4D8A-9696-1DDE38807C3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83149619"/>
                  </p:ext>
                </p:extLst>
              </p:nvPr>
            </p:nvGraphicFramePr>
            <p:xfrm>
              <a:off x="1155397" y="3534272"/>
              <a:ext cx="1710226" cy="58897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6" name="Gráfico 25">
                <a:extLst>
                  <a:ext uri="{FF2B5EF4-FFF2-40B4-BE49-F238E27FC236}">
                    <a16:creationId xmlns:a16="http://schemas.microsoft.com/office/drawing/2014/main" id="{1CAF581B-C22A-4D8A-9696-1DDE38807C3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5397" y="3534272"/>
                <a:ext cx="1710226" cy="588976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Cuadro de texto 13">
            <a:extLst>
              <a:ext uri="{FF2B5EF4-FFF2-40B4-BE49-F238E27FC236}">
                <a16:creationId xmlns:a16="http://schemas.microsoft.com/office/drawing/2014/main" id="{ACF3284C-9E0A-4DF4-18F6-2B339C562B68}"/>
              </a:ext>
            </a:extLst>
          </p:cNvPr>
          <p:cNvSpPr txBox="1"/>
          <p:nvPr/>
        </p:nvSpPr>
        <p:spPr>
          <a:xfrm>
            <a:off x="1643432" y="3642693"/>
            <a:ext cx="956896" cy="4220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b="1" dirty="0">
                <a:solidFill>
                  <a:srgbClr val="4F6228"/>
                </a:solidFill>
                <a:effectLst/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100 %</a:t>
            </a:r>
            <a:endParaRPr lang="es-ES" sz="1400" dirty="0">
              <a:effectLst/>
              <a:latin typeface="Xunta Sans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Tabla 29">
            <a:extLst>
              <a:ext uri="{FF2B5EF4-FFF2-40B4-BE49-F238E27FC236}">
                <a16:creationId xmlns:a16="http://schemas.microsoft.com/office/drawing/2014/main" id="{F9B2B6F9-FA8A-4CD7-7C8D-F4455097F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564550"/>
              </p:ext>
            </p:extLst>
          </p:nvPr>
        </p:nvGraphicFramePr>
        <p:xfrm>
          <a:off x="323057" y="4186690"/>
          <a:ext cx="8497886" cy="2207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322">
                  <a:extLst>
                    <a:ext uri="{9D8B030D-6E8A-4147-A177-3AD203B41FA5}">
                      <a16:colId xmlns:a16="http://schemas.microsoft.com/office/drawing/2014/main" val="3671131843"/>
                    </a:ext>
                  </a:extLst>
                </a:gridCol>
                <a:gridCol w="2010866">
                  <a:extLst>
                    <a:ext uri="{9D8B030D-6E8A-4147-A177-3AD203B41FA5}">
                      <a16:colId xmlns:a16="http://schemas.microsoft.com/office/drawing/2014/main" val="3655535207"/>
                    </a:ext>
                  </a:extLst>
                </a:gridCol>
                <a:gridCol w="2941608">
                  <a:extLst>
                    <a:ext uri="{9D8B030D-6E8A-4147-A177-3AD203B41FA5}">
                      <a16:colId xmlns:a16="http://schemas.microsoft.com/office/drawing/2014/main" val="2070101080"/>
                    </a:ext>
                  </a:extLst>
                </a:gridCol>
                <a:gridCol w="1009290">
                  <a:extLst>
                    <a:ext uri="{9D8B030D-6E8A-4147-A177-3AD203B41FA5}">
                      <a16:colId xmlns:a16="http://schemas.microsoft.com/office/drawing/2014/main" val="2377516154"/>
                    </a:ext>
                  </a:extLst>
                </a:gridCol>
                <a:gridCol w="931530">
                  <a:extLst>
                    <a:ext uri="{9D8B030D-6E8A-4147-A177-3AD203B41FA5}">
                      <a16:colId xmlns:a16="http://schemas.microsoft.com/office/drawing/2014/main" val="1518572417"/>
                    </a:ext>
                  </a:extLst>
                </a:gridCol>
                <a:gridCol w="919270">
                  <a:extLst>
                    <a:ext uri="{9D8B030D-6E8A-4147-A177-3AD203B41FA5}">
                      <a16:colId xmlns:a16="http://schemas.microsoft.com/office/drawing/2014/main" val="3742057197"/>
                    </a:ext>
                  </a:extLst>
                </a:gridCol>
              </a:tblGrid>
              <a:tr h="353222">
                <a:tc rowSpan="6">
                  <a:txBody>
                    <a:bodyPr/>
                    <a:lstStyle/>
                    <a:p>
                      <a:r>
                        <a:rPr lang="es-ES" sz="1600" dirty="0">
                          <a:latin typeface="Xunta Sans" panose="00000500000000000000" pitchFamily="50" charset="0"/>
                        </a:rPr>
                        <a:t>Reto</a:t>
                      </a:r>
                    </a:p>
                    <a:p>
                      <a:pPr algn="ctr"/>
                      <a:r>
                        <a:rPr lang="es-ES" sz="2800" dirty="0">
                          <a:latin typeface="Xunta Sans" panose="00000500000000000000" pitchFamily="50" charset="0"/>
                        </a:rPr>
                        <a:t>2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Visión cero en usuarios vulnerables: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mellora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da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seguridade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dos ciclistas.</a:t>
                      </a:r>
                      <a:endParaRPr lang="es-ES" sz="16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79699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304611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2.1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Construción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carrís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bici</a:t>
                      </a:r>
                      <a:endParaRPr lang="es-ES" sz="11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Xunta Sans" panose="00000500000000000000" pitchFamily="50" charset="0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3525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4763" algn="l" defTabSz="914400" rtl="0" eaLnBrk="1" latinLnBrk="0" hangingPunct="1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2.2 Repartición de elementos reflectores para usuarios vulnerables - ciclistas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6678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85155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Das 2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que se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plantexaron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comezo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Plan, en 2022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executouse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1. No ano 2023, ambas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foron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, o que representa un grao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cumprimiento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Reto do 100%.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820261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1" name="Gráfico 30">
                <a:extLst>
                  <a:ext uri="{FF2B5EF4-FFF2-40B4-BE49-F238E27FC236}">
                    <a16:creationId xmlns:a16="http://schemas.microsoft.com/office/drawing/2014/main" id="{08953D0F-2555-14D2-6D70-3BD7F3B4073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609219543"/>
                  </p:ext>
                </p:extLst>
              </p:nvPr>
            </p:nvGraphicFramePr>
            <p:xfrm>
              <a:off x="1155397" y="5827879"/>
              <a:ext cx="1710226" cy="58897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31" name="Gráfico 30">
                <a:extLst>
                  <a:ext uri="{FF2B5EF4-FFF2-40B4-BE49-F238E27FC236}">
                    <a16:creationId xmlns:a16="http://schemas.microsoft.com/office/drawing/2014/main" id="{08953D0F-2555-14D2-6D70-3BD7F3B407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5397" y="5827879"/>
                <a:ext cx="1710226" cy="588976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Cuadro de texto 13">
            <a:extLst>
              <a:ext uri="{FF2B5EF4-FFF2-40B4-BE49-F238E27FC236}">
                <a16:creationId xmlns:a16="http://schemas.microsoft.com/office/drawing/2014/main" id="{CAB9657E-C117-EAEF-1DC2-3CD0FD168838}"/>
              </a:ext>
            </a:extLst>
          </p:cNvPr>
          <p:cNvSpPr txBox="1"/>
          <p:nvPr/>
        </p:nvSpPr>
        <p:spPr>
          <a:xfrm>
            <a:off x="1643432" y="5952438"/>
            <a:ext cx="956896" cy="4220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b="1" dirty="0">
                <a:solidFill>
                  <a:srgbClr val="4F6228"/>
                </a:solidFill>
                <a:effectLst/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100 %</a:t>
            </a:r>
            <a:endParaRPr lang="es-ES" sz="1400" dirty="0">
              <a:effectLst/>
              <a:latin typeface="Xunta Sans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236C38BB-B372-CA1C-3E57-70A5FB39DC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04F291B-1373-A41D-2265-5004F93AE0D2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44A3EA8-4206-4CCC-C6D7-5B62CA080689}"/>
              </a:ext>
            </a:extLst>
          </p:cNvPr>
          <p:cNvSpPr/>
          <p:nvPr/>
        </p:nvSpPr>
        <p:spPr>
          <a:xfrm>
            <a:off x="421907" y="734195"/>
            <a:ext cx="84144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ACTUALIZACIÓN DO DOCUMENTO INICIAL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7417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22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95D47803-1C0D-3398-9E19-A32A55A3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272989"/>
              </p:ext>
            </p:extLst>
          </p:nvPr>
        </p:nvGraphicFramePr>
        <p:xfrm>
          <a:off x="312491" y="1344515"/>
          <a:ext cx="8519016" cy="2587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096">
                  <a:extLst>
                    <a:ext uri="{9D8B030D-6E8A-4147-A177-3AD203B41FA5}">
                      <a16:colId xmlns:a16="http://schemas.microsoft.com/office/drawing/2014/main" val="1132478470"/>
                    </a:ext>
                  </a:extLst>
                </a:gridCol>
                <a:gridCol w="2039191">
                  <a:extLst>
                    <a:ext uri="{9D8B030D-6E8A-4147-A177-3AD203B41FA5}">
                      <a16:colId xmlns:a16="http://schemas.microsoft.com/office/drawing/2014/main" val="3629809186"/>
                    </a:ext>
                  </a:extLst>
                </a:gridCol>
                <a:gridCol w="2984952">
                  <a:extLst>
                    <a:ext uri="{9D8B030D-6E8A-4147-A177-3AD203B41FA5}">
                      <a16:colId xmlns:a16="http://schemas.microsoft.com/office/drawing/2014/main" val="674557186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val="2598066765"/>
                    </a:ext>
                  </a:extLst>
                </a:gridCol>
                <a:gridCol w="987136">
                  <a:extLst>
                    <a:ext uri="{9D8B030D-6E8A-4147-A177-3AD203B41FA5}">
                      <a16:colId xmlns:a16="http://schemas.microsoft.com/office/drawing/2014/main" val="468532197"/>
                    </a:ext>
                  </a:extLst>
                </a:gridCol>
                <a:gridCol w="851114">
                  <a:extLst>
                    <a:ext uri="{9D8B030D-6E8A-4147-A177-3AD203B41FA5}">
                      <a16:colId xmlns:a16="http://schemas.microsoft.com/office/drawing/2014/main" val="1457171729"/>
                    </a:ext>
                  </a:extLst>
                </a:gridCol>
              </a:tblGrid>
              <a:tr h="263962">
                <a:tc rowSpan="6">
                  <a:txBody>
                    <a:bodyPr/>
                    <a:lstStyle/>
                    <a:p>
                      <a:r>
                        <a:rPr lang="es-ES" sz="1600" dirty="0">
                          <a:latin typeface="Xunta Sans" panose="00000500000000000000" pitchFamily="50" charset="0"/>
                        </a:rPr>
                        <a:t>Reto</a:t>
                      </a:r>
                    </a:p>
                    <a:p>
                      <a:pPr algn="ctr"/>
                      <a:r>
                        <a:rPr lang="es-ES" sz="2800" dirty="0">
                          <a:latin typeface="Xunta Sans" panose="00000500000000000000" pitchFamily="50" charset="0"/>
                        </a:rPr>
                        <a:t>3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Visión cero en usuarios vulnerables: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mellora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da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seguridade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de usuarios de ciclomotor e motociclistas</a:t>
                      </a:r>
                      <a:endParaRPr lang="es-ES" sz="16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12295"/>
                  </a:ext>
                </a:extLst>
              </a:tr>
              <a:tr h="20577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257796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3.1 Cursos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condución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segura para usuarios de motocicleta</a:t>
                      </a:r>
                      <a:endParaRPr lang="es-ES" sz="1100" dirty="0">
                        <a:latin typeface="Xunta Sans" panose="00000500000000000000" pitchFamily="50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Xunta Sans" panose="00000500000000000000" pitchFamily="50" charset="0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4493693"/>
                  </a:ext>
                </a:extLst>
              </a:tr>
              <a:tr h="489215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4763" algn="l" defTabSz="914400" rtl="0" eaLnBrk="1" latinLnBrk="0" hangingPunct="1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3.2 Instalación de sistemas de protección para motociclistas en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barreiras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67786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29915"/>
                  </a:ext>
                </a:extLst>
              </a:tr>
              <a:tr h="509515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/>
                      <a:endParaRPr lang="es-ES" sz="3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Das 2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plantexadas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inicio do Plan,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finalizar o ano 2023,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unha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aínda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non se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iniciou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. O que representa un grao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cumprimento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Reto do 50%.</a:t>
                      </a:r>
                    </a:p>
                    <a:p>
                      <a:pPr algn="just"/>
                      <a:endParaRPr lang="es-ES" sz="3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071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Gráfico 2">
                <a:extLst>
                  <a:ext uri="{FF2B5EF4-FFF2-40B4-BE49-F238E27FC236}">
                    <a16:creationId xmlns:a16="http://schemas.microsoft.com/office/drawing/2014/main" id="{8C70568C-D82D-4E99-A950-92992DECBFC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39053792"/>
                  </p:ext>
                </p:extLst>
              </p:nvPr>
            </p:nvGraphicFramePr>
            <p:xfrm>
              <a:off x="1066439" y="3364541"/>
              <a:ext cx="1695450" cy="58189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Gráfico 2">
                <a:extLst>
                  <a:ext uri="{FF2B5EF4-FFF2-40B4-BE49-F238E27FC236}">
                    <a16:creationId xmlns:a16="http://schemas.microsoft.com/office/drawing/2014/main" id="{8C70568C-D82D-4E99-A950-92992DECBFC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6439" y="3364541"/>
                <a:ext cx="1695450" cy="581891"/>
              </a:xfrm>
              <a:prstGeom prst="rect">
                <a:avLst/>
              </a:prstGeom>
            </p:spPr>
          </p:pic>
        </mc:Fallback>
      </mc:AlternateContent>
      <p:sp>
        <p:nvSpPr>
          <p:cNvPr id="6" name="Cuadro de texto 13">
            <a:extLst>
              <a:ext uri="{FF2B5EF4-FFF2-40B4-BE49-F238E27FC236}">
                <a16:creationId xmlns:a16="http://schemas.microsoft.com/office/drawing/2014/main" id="{4661E6B7-C0A4-CF76-6B41-FF4C511426CD}"/>
              </a:ext>
            </a:extLst>
          </p:cNvPr>
          <p:cNvSpPr txBox="1"/>
          <p:nvPr/>
        </p:nvSpPr>
        <p:spPr>
          <a:xfrm>
            <a:off x="2046018" y="3485024"/>
            <a:ext cx="647700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solidFill>
                  <a:srgbClr val="E5B8B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50 %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 de texto 13">
            <a:extLst>
              <a:ext uri="{FF2B5EF4-FFF2-40B4-BE49-F238E27FC236}">
                <a16:creationId xmlns:a16="http://schemas.microsoft.com/office/drawing/2014/main" id="{CB5717B3-9858-4788-8433-67ED5C24AE94}"/>
              </a:ext>
            </a:extLst>
          </p:cNvPr>
          <p:cNvSpPr txBox="1"/>
          <p:nvPr/>
        </p:nvSpPr>
        <p:spPr>
          <a:xfrm>
            <a:off x="1330148" y="3477457"/>
            <a:ext cx="647700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solidFill>
                  <a:srgbClr val="4F622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50 %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EA5DDC5-9F72-F6C0-84E6-D1BA4B9BABE7}"/>
              </a:ext>
            </a:extLst>
          </p:cNvPr>
          <p:cNvSpPr/>
          <p:nvPr/>
        </p:nvSpPr>
        <p:spPr>
          <a:xfrm>
            <a:off x="2533966" y="4109106"/>
            <a:ext cx="4076066" cy="224724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pic>
        <p:nvPicPr>
          <p:cNvPr id="4" name="Imagen 3" descr="Texto&#10;&#10;Descripción generada automáticamente">
            <a:extLst>
              <a:ext uri="{FF2B5EF4-FFF2-40B4-BE49-F238E27FC236}">
                <a16:creationId xmlns:a16="http://schemas.microsoft.com/office/drawing/2014/main" id="{63277D96-2ACC-69EB-DF98-4BA4C19866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1096BD13-46FB-7288-C7F4-B8A839AD0D09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3DEB05A-E4E6-EDD6-E919-5AAEDDB7932C}"/>
              </a:ext>
            </a:extLst>
          </p:cNvPr>
          <p:cNvSpPr/>
          <p:nvPr/>
        </p:nvSpPr>
        <p:spPr>
          <a:xfrm>
            <a:off x="421907" y="734195"/>
            <a:ext cx="84144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ACTUALIZACIÓN DO DOCUMENTO INICIAL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5183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23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A7FCAAB-B25F-4B0E-724B-D93BB00D135B}"/>
              </a:ext>
            </a:extLst>
          </p:cNvPr>
          <p:cNvSpPr/>
          <p:nvPr/>
        </p:nvSpPr>
        <p:spPr>
          <a:xfrm>
            <a:off x="364759" y="463296"/>
            <a:ext cx="84144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ACTUALIZACIÓN DO DOCUMENTO INICIAL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95D47803-1C0D-3398-9E19-A32A55A3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26029"/>
              </p:ext>
            </p:extLst>
          </p:nvPr>
        </p:nvGraphicFramePr>
        <p:xfrm>
          <a:off x="237225" y="1029438"/>
          <a:ext cx="8669547" cy="538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486">
                  <a:extLst>
                    <a:ext uri="{9D8B030D-6E8A-4147-A177-3AD203B41FA5}">
                      <a16:colId xmlns:a16="http://schemas.microsoft.com/office/drawing/2014/main" val="1132478470"/>
                    </a:ext>
                  </a:extLst>
                </a:gridCol>
                <a:gridCol w="5003321">
                  <a:extLst>
                    <a:ext uri="{9D8B030D-6E8A-4147-A177-3AD203B41FA5}">
                      <a16:colId xmlns:a16="http://schemas.microsoft.com/office/drawing/2014/main" val="3629809186"/>
                    </a:ext>
                  </a:extLst>
                </a:gridCol>
                <a:gridCol w="992038">
                  <a:extLst>
                    <a:ext uri="{9D8B030D-6E8A-4147-A177-3AD203B41FA5}">
                      <a16:colId xmlns:a16="http://schemas.microsoft.com/office/drawing/2014/main" val="2598066765"/>
                    </a:ext>
                  </a:extLst>
                </a:gridCol>
                <a:gridCol w="1094574">
                  <a:extLst>
                    <a:ext uri="{9D8B030D-6E8A-4147-A177-3AD203B41FA5}">
                      <a16:colId xmlns:a16="http://schemas.microsoft.com/office/drawing/2014/main" val="468532197"/>
                    </a:ext>
                  </a:extLst>
                </a:gridCol>
                <a:gridCol w="898128">
                  <a:extLst>
                    <a:ext uri="{9D8B030D-6E8A-4147-A177-3AD203B41FA5}">
                      <a16:colId xmlns:a16="http://schemas.microsoft.com/office/drawing/2014/main" val="1457171729"/>
                    </a:ext>
                  </a:extLst>
                </a:gridCol>
              </a:tblGrid>
              <a:tr h="263962">
                <a:tc rowSpan="15">
                  <a:txBody>
                    <a:bodyPr/>
                    <a:lstStyle/>
                    <a:p>
                      <a:r>
                        <a:rPr lang="es-ES" sz="1600" dirty="0">
                          <a:latin typeface="Xunta Sans" panose="00000500000000000000" pitchFamily="50" charset="0"/>
                        </a:rPr>
                        <a:t>Reto</a:t>
                      </a:r>
                    </a:p>
                    <a:p>
                      <a:pPr algn="ctr"/>
                      <a:r>
                        <a:rPr lang="es-ES" sz="2800" dirty="0">
                          <a:latin typeface="Xunta Sans" panose="00000500000000000000" pitchFamily="50" charset="0"/>
                        </a:rPr>
                        <a:t>4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Programa de </a:t>
                      </a:r>
                      <a:r>
                        <a:rPr lang="es-ES" sz="1600" b="1" kern="1200" dirty="0" err="1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</a:t>
                      </a:r>
                      <a:r>
                        <a:rPr lang="es-ES" sz="1600" b="1" kern="1200" dirty="0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actitudes cara á visión cero                                               (</a:t>
                      </a: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es-ES" sz="1600" b="1" kern="1200" dirty="0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12295"/>
                  </a:ext>
                </a:extLst>
              </a:tr>
              <a:tr h="20577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257796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4.1 Campañas de comunicación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</a:t>
                      </a:r>
                      <a:endParaRPr lang="es-ES" sz="1100" dirty="0">
                        <a:latin typeface="Xunta Sans" panose="000005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44936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4.2 Repartición de dispositivos luminosos V-16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</a:t>
                      </a: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450384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4.3 Programa “`Cambio de Sentido"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832325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4.4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Intervencións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informativas para a prevención do consumo de sustancias psicoactivas nos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espazos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públicos de ocio e botellón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9610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4.5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Canle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difusión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da seguridade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viaria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á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cidadanía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"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xanela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aberta á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familia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"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837106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4.6 A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nálise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da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accidentalidade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laboral por sinistros de tráfico no marco do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observatorio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galego das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condicións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traballo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issga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0915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4.7 Campañas de sensibilización sobre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 entre os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traballadores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815103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4.8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Xornadas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técnicas sobre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 no ámbito laboral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402376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4.9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sensibilización coa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poboación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infantil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51422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4.10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formativas para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traballadores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transporte público e condutores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profesionais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3464190"/>
                  </a:ext>
                </a:extLst>
              </a:tr>
              <a:tr h="25495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4.11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Iitinerario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escolar seguro - Plan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Proxecta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7654357"/>
                  </a:ext>
                </a:extLst>
              </a:tr>
              <a:tr h="257363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4.12 Materia de libre configuración “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Mobilidade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escolar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sostible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 segura"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</a:t>
                      </a: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67786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29915"/>
                  </a:ext>
                </a:extLst>
              </a:tr>
            </a:tbl>
          </a:graphicData>
        </a:graphic>
      </p:graphicFrame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0FFDE24A-3994-45A6-9059-ACE0FBD5A4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58" y="125906"/>
            <a:ext cx="1246317" cy="35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83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24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95D47803-1C0D-3398-9E19-A32A55A3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704430"/>
              </p:ext>
            </p:extLst>
          </p:nvPr>
        </p:nvGraphicFramePr>
        <p:xfrm>
          <a:off x="146649" y="1379170"/>
          <a:ext cx="8674292" cy="4848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993">
                  <a:extLst>
                    <a:ext uri="{9D8B030D-6E8A-4147-A177-3AD203B41FA5}">
                      <a16:colId xmlns:a16="http://schemas.microsoft.com/office/drawing/2014/main" val="1132478470"/>
                    </a:ext>
                  </a:extLst>
                </a:gridCol>
                <a:gridCol w="2137570">
                  <a:extLst>
                    <a:ext uri="{9D8B030D-6E8A-4147-A177-3AD203B41FA5}">
                      <a16:colId xmlns:a16="http://schemas.microsoft.com/office/drawing/2014/main" val="3629809186"/>
                    </a:ext>
                  </a:extLst>
                </a:gridCol>
                <a:gridCol w="2839871">
                  <a:extLst>
                    <a:ext uri="{9D8B030D-6E8A-4147-A177-3AD203B41FA5}">
                      <a16:colId xmlns:a16="http://schemas.microsoft.com/office/drawing/2014/main" val="674557186"/>
                    </a:ext>
                  </a:extLst>
                </a:gridCol>
                <a:gridCol w="1017917">
                  <a:extLst>
                    <a:ext uri="{9D8B030D-6E8A-4147-A177-3AD203B41FA5}">
                      <a16:colId xmlns:a16="http://schemas.microsoft.com/office/drawing/2014/main" val="2598066765"/>
                    </a:ext>
                  </a:extLst>
                </a:gridCol>
                <a:gridCol w="1111827">
                  <a:extLst>
                    <a:ext uri="{9D8B030D-6E8A-4147-A177-3AD203B41FA5}">
                      <a16:colId xmlns:a16="http://schemas.microsoft.com/office/drawing/2014/main" val="468532197"/>
                    </a:ext>
                  </a:extLst>
                </a:gridCol>
                <a:gridCol w="851114">
                  <a:extLst>
                    <a:ext uri="{9D8B030D-6E8A-4147-A177-3AD203B41FA5}">
                      <a16:colId xmlns:a16="http://schemas.microsoft.com/office/drawing/2014/main" val="1457171729"/>
                    </a:ext>
                  </a:extLst>
                </a:gridCol>
              </a:tblGrid>
              <a:tr h="263962">
                <a:tc rowSpan="12">
                  <a:txBody>
                    <a:bodyPr/>
                    <a:lstStyle/>
                    <a:p>
                      <a:r>
                        <a:rPr lang="es-ES" sz="1600" dirty="0">
                          <a:latin typeface="Xunta Sans" panose="00000500000000000000" pitchFamily="50" charset="0"/>
                        </a:rPr>
                        <a:t>Reto</a:t>
                      </a:r>
                    </a:p>
                    <a:p>
                      <a:pPr algn="ctr"/>
                      <a:r>
                        <a:rPr lang="es-ES" sz="2800" dirty="0">
                          <a:latin typeface="Xunta Sans" panose="00000500000000000000" pitchFamily="50" charset="0"/>
                        </a:rPr>
                        <a:t>4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Programa de </a:t>
                      </a:r>
                      <a:r>
                        <a:rPr lang="es-ES" sz="1600" b="1" kern="1200" dirty="0" err="1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</a:t>
                      </a:r>
                      <a:r>
                        <a:rPr lang="es-ES" sz="1600" b="1" kern="1200" dirty="0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actitudes cara á visión cero                                               (</a:t>
                      </a: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II</a:t>
                      </a:r>
                      <a:r>
                        <a:rPr lang="es-ES" sz="1600" b="1" kern="1200" dirty="0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12295"/>
                  </a:ext>
                </a:extLst>
              </a:tr>
              <a:tr h="20577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257796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4.13 Portal específico de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44936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4.14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Elaboración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materiais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didácticos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ou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pedagóxicos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sobre a mobilidade orientados ao contexto educativo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42425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4.15 Programa de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mobilidade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sostible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 segura - Plan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Proxecta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71923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4.16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formativas con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contidos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educación viaria para o profesorado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83738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4.17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formativas con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contidos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en educación viaria para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persoas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adultas en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réxime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penal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Ejecutada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</a:t>
                      </a: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977545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4.18 Campañas de sensibilización en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dirixidas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pais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fillos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285446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4.19 Formación específica en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 para policía local 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agrupacións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voluntarios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na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intervención dos accidentes en estrada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005161"/>
                  </a:ext>
                </a:extLst>
              </a:tr>
              <a:tr h="25977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4.20 Actividades de formación en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 para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empregados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públicos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67786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29915"/>
                  </a:ext>
                </a:extLst>
              </a:tr>
              <a:tr h="509515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/>
                      <a:endParaRPr lang="es-ES" sz="5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D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as 20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que se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plantexaron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inicio do Plan, en 2022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iniciáronse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16.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finalizar o ano 2023,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catro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aínda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non se iniciaron. O que representa un grao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cumprimento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Reto do 80%.</a:t>
                      </a:r>
                    </a:p>
                    <a:p>
                      <a:pPr algn="just"/>
                      <a:endParaRPr lang="es-ES" sz="105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071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5" name="Gráfico 4">
                <a:extLst>
                  <a:ext uri="{FF2B5EF4-FFF2-40B4-BE49-F238E27FC236}">
                    <a16:creationId xmlns:a16="http://schemas.microsoft.com/office/drawing/2014/main" id="{16B19790-626B-4FD0-9263-09E9C405CEE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57639770"/>
                  </p:ext>
                </p:extLst>
              </p:nvPr>
            </p:nvGraphicFramePr>
            <p:xfrm>
              <a:off x="1015861" y="5466630"/>
              <a:ext cx="1865362" cy="77787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5" name="Gráfico 4">
                <a:extLst>
                  <a:ext uri="{FF2B5EF4-FFF2-40B4-BE49-F238E27FC236}">
                    <a16:creationId xmlns:a16="http://schemas.microsoft.com/office/drawing/2014/main" id="{16B19790-626B-4FD0-9263-09E9C405CE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5861" y="5466630"/>
                <a:ext cx="1865362" cy="777875"/>
              </a:xfrm>
              <a:prstGeom prst="rect">
                <a:avLst/>
              </a:prstGeom>
            </p:spPr>
          </p:pic>
        </mc:Fallback>
      </mc:AlternateContent>
      <p:sp>
        <p:nvSpPr>
          <p:cNvPr id="4" name="Cuadro de texto 13">
            <a:extLst>
              <a:ext uri="{FF2B5EF4-FFF2-40B4-BE49-F238E27FC236}">
                <a16:creationId xmlns:a16="http://schemas.microsoft.com/office/drawing/2014/main" id="{78C611B7-CB6C-8E1C-E7AB-B0CE944E3F09}"/>
              </a:ext>
            </a:extLst>
          </p:cNvPr>
          <p:cNvSpPr txBox="1"/>
          <p:nvPr/>
        </p:nvSpPr>
        <p:spPr>
          <a:xfrm>
            <a:off x="2394451" y="5697061"/>
            <a:ext cx="586740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solidFill>
                  <a:srgbClr val="E6B9B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20 %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 de texto 13">
            <a:extLst>
              <a:ext uri="{FF2B5EF4-FFF2-40B4-BE49-F238E27FC236}">
                <a16:creationId xmlns:a16="http://schemas.microsoft.com/office/drawing/2014/main" id="{DE3A70B0-49A1-751F-1208-36E1FF1FEBA8}"/>
              </a:ext>
            </a:extLst>
          </p:cNvPr>
          <p:cNvSpPr txBox="1"/>
          <p:nvPr/>
        </p:nvSpPr>
        <p:spPr>
          <a:xfrm>
            <a:off x="1527991" y="5697062"/>
            <a:ext cx="647700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solidFill>
                  <a:srgbClr val="4F622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80 %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FEABFD4D-2F41-B0D9-36BF-2537CC486B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FE0E322-A375-498C-915A-72DC6F69EF39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116046F-632D-A40A-B597-4B3AB803680A}"/>
              </a:ext>
            </a:extLst>
          </p:cNvPr>
          <p:cNvSpPr/>
          <p:nvPr/>
        </p:nvSpPr>
        <p:spPr>
          <a:xfrm>
            <a:off x="421907" y="734195"/>
            <a:ext cx="84144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ACTUALIZACIÓN DO DOCUMENTO INICIAL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795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6471868" y="6298968"/>
            <a:ext cx="2057400" cy="365125"/>
          </a:xfrm>
        </p:spPr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25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95D47803-1C0D-3398-9E19-A32A55A3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750126"/>
              </p:ext>
            </p:extLst>
          </p:nvPr>
        </p:nvGraphicFramePr>
        <p:xfrm>
          <a:off x="323057" y="1177539"/>
          <a:ext cx="8456185" cy="209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439">
                  <a:extLst>
                    <a:ext uri="{9D8B030D-6E8A-4147-A177-3AD203B41FA5}">
                      <a16:colId xmlns:a16="http://schemas.microsoft.com/office/drawing/2014/main" val="1132478470"/>
                    </a:ext>
                  </a:extLst>
                </a:gridCol>
                <a:gridCol w="2009569">
                  <a:extLst>
                    <a:ext uri="{9D8B030D-6E8A-4147-A177-3AD203B41FA5}">
                      <a16:colId xmlns:a16="http://schemas.microsoft.com/office/drawing/2014/main" val="3629809186"/>
                    </a:ext>
                  </a:extLst>
                </a:gridCol>
                <a:gridCol w="2950227">
                  <a:extLst>
                    <a:ext uri="{9D8B030D-6E8A-4147-A177-3AD203B41FA5}">
                      <a16:colId xmlns:a16="http://schemas.microsoft.com/office/drawing/2014/main" val="674557186"/>
                    </a:ext>
                  </a:extLst>
                </a:gridCol>
                <a:gridCol w="969127">
                  <a:extLst>
                    <a:ext uri="{9D8B030D-6E8A-4147-A177-3AD203B41FA5}">
                      <a16:colId xmlns:a16="http://schemas.microsoft.com/office/drawing/2014/main" val="2598066765"/>
                    </a:ext>
                  </a:extLst>
                </a:gridCol>
                <a:gridCol w="910907">
                  <a:extLst>
                    <a:ext uri="{9D8B030D-6E8A-4147-A177-3AD203B41FA5}">
                      <a16:colId xmlns:a16="http://schemas.microsoft.com/office/drawing/2014/main" val="468532197"/>
                    </a:ext>
                  </a:extLst>
                </a:gridCol>
                <a:gridCol w="905916">
                  <a:extLst>
                    <a:ext uri="{9D8B030D-6E8A-4147-A177-3AD203B41FA5}">
                      <a16:colId xmlns:a16="http://schemas.microsoft.com/office/drawing/2014/main" val="1457171729"/>
                    </a:ext>
                  </a:extLst>
                </a:gridCol>
              </a:tblGrid>
              <a:tr h="319741">
                <a:tc rowSpan="6">
                  <a:txBody>
                    <a:bodyPr/>
                    <a:lstStyle/>
                    <a:p>
                      <a:r>
                        <a:rPr lang="es-ES" sz="1600" dirty="0">
                          <a:latin typeface="Xunta Sans" panose="00000500000000000000" pitchFamily="50" charset="0"/>
                        </a:rPr>
                        <a:t>Reto</a:t>
                      </a:r>
                    </a:p>
                    <a:p>
                      <a:pPr algn="ctr"/>
                      <a:r>
                        <a:rPr lang="es-ES" sz="2800" dirty="0">
                          <a:latin typeface="Xunta Sans" panose="00000500000000000000" pitchFamily="50" charset="0"/>
                        </a:rPr>
                        <a:t>5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Programa de eliminación de tramos de concentración de accidentes (TCA).</a:t>
                      </a:r>
                      <a:endParaRPr lang="es-ES" sz="16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12295"/>
                  </a:ext>
                </a:extLst>
              </a:tr>
              <a:tr h="40155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25779608"/>
                  </a:ext>
                </a:extLst>
              </a:tr>
              <a:tr h="374781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5.1 Plan de identificación 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xestión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dos tramos de concentración de accidentes 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outras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</a:t>
                      </a:r>
                      <a:endParaRPr lang="es-ES" sz="1100" dirty="0">
                        <a:latin typeface="Xunta Sans" panose="00000500000000000000" pitchFamily="50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Xunta Sans" panose="00000500000000000000" pitchFamily="50" charset="0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4493693"/>
                  </a:ext>
                </a:extLst>
              </a:tr>
              <a:tr h="227546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4763" algn="l" defTabSz="914400" rtl="0" eaLnBrk="1" latinLnBrk="0" hangingPunct="1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5.2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interseccións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 accesos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67786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29915"/>
                  </a:ext>
                </a:extLst>
              </a:tr>
              <a:tr h="441706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just" defTabSz="914400" rtl="0" eaLnBrk="1" latinLnBrk="0" hangingPunct="1"/>
                      <a:endParaRPr lang="es-ES" sz="2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As 2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que se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plantexaron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comezo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Plan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foron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tanto en 2022 como en 2023. O que representa un grao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cumprimento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Reto do 100%.</a:t>
                      </a:r>
                    </a:p>
                    <a:p>
                      <a:pPr marL="0" algn="just" defTabSz="914400" rtl="0" eaLnBrk="1" latinLnBrk="0" hangingPunct="1"/>
                      <a:endParaRPr lang="es-ES" sz="3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071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6" name="Gráfico 25">
                <a:extLst>
                  <a:ext uri="{FF2B5EF4-FFF2-40B4-BE49-F238E27FC236}">
                    <a16:creationId xmlns:a16="http://schemas.microsoft.com/office/drawing/2014/main" id="{1CAF581B-C22A-4D8A-9696-1DDE38807C3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835394166"/>
                  </p:ext>
                </p:extLst>
              </p:nvPr>
            </p:nvGraphicFramePr>
            <p:xfrm>
              <a:off x="1043254" y="2754867"/>
              <a:ext cx="1710226" cy="51364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6" name="Gráfico 25">
                <a:extLst>
                  <a:ext uri="{FF2B5EF4-FFF2-40B4-BE49-F238E27FC236}">
                    <a16:creationId xmlns:a16="http://schemas.microsoft.com/office/drawing/2014/main" id="{1CAF581B-C22A-4D8A-9696-1DDE38807C3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3254" y="2754867"/>
                <a:ext cx="1710226" cy="513649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Cuadro de texto 13">
            <a:extLst>
              <a:ext uri="{FF2B5EF4-FFF2-40B4-BE49-F238E27FC236}">
                <a16:creationId xmlns:a16="http://schemas.microsoft.com/office/drawing/2014/main" id="{ACF3284C-9E0A-4DF4-18F6-2B339C562B68}"/>
              </a:ext>
            </a:extLst>
          </p:cNvPr>
          <p:cNvSpPr txBox="1"/>
          <p:nvPr/>
        </p:nvSpPr>
        <p:spPr>
          <a:xfrm>
            <a:off x="1532062" y="2754868"/>
            <a:ext cx="956896" cy="4220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4F622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100 %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Tabla 29">
            <a:extLst>
              <a:ext uri="{FF2B5EF4-FFF2-40B4-BE49-F238E27FC236}">
                <a16:creationId xmlns:a16="http://schemas.microsoft.com/office/drawing/2014/main" id="{F9B2B6F9-FA8A-4CD7-7C8D-F4455097F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703742"/>
              </p:ext>
            </p:extLst>
          </p:nvPr>
        </p:nvGraphicFramePr>
        <p:xfrm>
          <a:off x="323055" y="3234650"/>
          <a:ext cx="8456186" cy="159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959">
                  <a:extLst>
                    <a:ext uri="{9D8B030D-6E8A-4147-A177-3AD203B41FA5}">
                      <a16:colId xmlns:a16="http://schemas.microsoft.com/office/drawing/2014/main" val="3671131843"/>
                    </a:ext>
                  </a:extLst>
                </a:gridCol>
                <a:gridCol w="1982060">
                  <a:extLst>
                    <a:ext uri="{9D8B030D-6E8A-4147-A177-3AD203B41FA5}">
                      <a16:colId xmlns:a16="http://schemas.microsoft.com/office/drawing/2014/main" val="3655535207"/>
                    </a:ext>
                  </a:extLst>
                </a:gridCol>
                <a:gridCol w="2961857">
                  <a:extLst>
                    <a:ext uri="{9D8B030D-6E8A-4147-A177-3AD203B41FA5}">
                      <a16:colId xmlns:a16="http://schemas.microsoft.com/office/drawing/2014/main" val="2070101080"/>
                    </a:ext>
                  </a:extLst>
                </a:gridCol>
                <a:gridCol w="927080">
                  <a:extLst>
                    <a:ext uri="{9D8B030D-6E8A-4147-A177-3AD203B41FA5}">
                      <a16:colId xmlns:a16="http://schemas.microsoft.com/office/drawing/2014/main" val="2377516154"/>
                    </a:ext>
                  </a:extLst>
                </a:gridCol>
                <a:gridCol w="988471">
                  <a:extLst>
                    <a:ext uri="{9D8B030D-6E8A-4147-A177-3AD203B41FA5}">
                      <a16:colId xmlns:a16="http://schemas.microsoft.com/office/drawing/2014/main" val="1518572417"/>
                    </a:ext>
                  </a:extLst>
                </a:gridCol>
                <a:gridCol w="914759">
                  <a:extLst>
                    <a:ext uri="{9D8B030D-6E8A-4147-A177-3AD203B41FA5}">
                      <a16:colId xmlns:a16="http://schemas.microsoft.com/office/drawing/2014/main" val="3742057197"/>
                    </a:ext>
                  </a:extLst>
                </a:gridCol>
              </a:tblGrid>
              <a:tr h="321134">
                <a:tc rowSpan="5">
                  <a:txBody>
                    <a:bodyPr/>
                    <a:lstStyle/>
                    <a:p>
                      <a:r>
                        <a:rPr lang="es-ES" sz="1600" dirty="0">
                          <a:latin typeface="Xunta Sans" panose="00000500000000000000" pitchFamily="50" charset="0"/>
                        </a:rPr>
                        <a:t>Reto</a:t>
                      </a:r>
                    </a:p>
                    <a:p>
                      <a:pPr algn="ctr"/>
                      <a:r>
                        <a:rPr lang="es-ES" sz="2800" dirty="0">
                          <a:latin typeface="Xunta Sans" panose="00000500000000000000" pitchFamily="50" charset="0"/>
                        </a:rPr>
                        <a:t>6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Visión cero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na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siniestralidade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por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saída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de vía: plan de estradas que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perdoan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.</a:t>
                      </a:r>
                      <a:endParaRPr lang="es-ES" sz="16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796998"/>
                  </a:ext>
                </a:extLst>
              </a:tr>
              <a:tr h="43791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30461193"/>
                  </a:ext>
                </a:extLst>
              </a:tr>
              <a:tr h="248149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6.1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da seguridade das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marxes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das estradas</a:t>
                      </a:r>
                      <a:endParaRPr lang="es-ES" sz="11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Xunta Sans" panose="00000500000000000000" pitchFamily="50" charset="0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3525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851553"/>
                  </a:ext>
                </a:extLst>
              </a:tr>
              <a:tr h="408716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O Reto 6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foi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plantexada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inicio do Plan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cunha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única medida que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foi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tanto en 2022 como en 2023. O que representa un grao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cumprimento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Reto do 100 %.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820261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1" name="Gráfico 30">
                <a:extLst>
                  <a:ext uri="{FF2B5EF4-FFF2-40B4-BE49-F238E27FC236}">
                    <a16:creationId xmlns:a16="http://schemas.microsoft.com/office/drawing/2014/main" id="{08953D0F-2555-14D2-6D70-3BD7F3B4073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711440806"/>
                  </p:ext>
                </p:extLst>
              </p:nvPr>
            </p:nvGraphicFramePr>
            <p:xfrm>
              <a:off x="1155398" y="4372509"/>
              <a:ext cx="1710226" cy="49744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31" name="Gráfico 30">
                <a:extLst>
                  <a:ext uri="{FF2B5EF4-FFF2-40B4-BE49-F238E27FC236}">
                    <a16:creationId xmlns:a16="http://schemas.microsoft.com/office/drawing/2014/main" id="{08953D0F-2555-14D2-6D70-3BD7F3B407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5398" y="4372509"/>
                <a:ext cx="1710226" cy="497444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Cuadro de texto 13">
            <a:extLst>
              <a:ext uri="{FF2B5EF4-FFF2-40B4-BE49-F238E27FC236}">
                <a16:creationId xmlns:a16="http://schemas.microsoft.com/office/drawing/2014/main" id="{CAB9657E-C117-EAEF-1DC2-3CD0FD168838}"/>
              </a:ext>
            </a:extLst>
          </p:cNvPr>
          <p:cNvSpPr txBox="1"/>
          <p:nvPr/>
        </p:nvSpPr>
        <p:spPr>
          <a:xfrm>
            <a:off x="1643432" y="4442818"/>
            <a:ext cx="956896" cy="4220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4F622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100 %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78A31DF-F29D-1D08-5104-67D847DA7A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784578"/>
              </p:ext>
            </p:extLst>
          </p:nvPr>
        </p:nvGraphicFramePr>
        <p:xfrm>
          <a:off x="323057" y="4803733"/>
          <a:ext cx="8497886" cy="1602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322">
                  <a:extLst>
                    <a:ext uri="{9D8B030D-6E8A-4147-A177-3AD203B41FA5}">
                      <a16:colId xmlns:a16="http://schemas.microsoft.com/office/drawing/2014/main" val="3671131843"/>
                    </a:ext>
                  </a:extLst>
                </a:gridCol>
                <a:gridCol w="1991834">
                  <a:extLst>
                    <a:ext uri="{9D8B030D-6E8A-4147-A177-3AD203B41FA5}">
                      <a16:colId xmlns:a16="http://schemas.microsoft.com/office/drawing/2014/main" val="3655535207"/>
                    </a:ext>
                  </a:extLst>
                </a:gridCol>
                <a:gridCol w="2959210">
                  <a:extLst>
                    <a:ext uri="{9D8B030D-6E8A-4147-A177-3AD203B41FA5}">
                      <a16:colId xmlns:a16="http://schemas.microsoft.com/office/drawing/2014/main" val="2070101080"/>
                    </a:ext>
                  </a:extLst>
                </a:gridCol>
                <a:gridCol w="966158">
                  <a:extLst>
                    <a:ext uri="{9D8B030D-6E8A-4147-A177-3AD203B41FA5}">
                      <a16:colId xmlns:a16="http://schemas.microsoft.com/office/drawing/2014/main" val="2377516154"/>
                    </a:ext>
                  </a:extLst>
                </a:gridCol>
                <a:gridCol w="976092">
                  <a:extLst>
                    <a:ext uri="{9D8B030D-6E8A-4147-A177-3AD203B41FA5}">
                      <a16:colId xmlns:a16="http://schemas.microsoft.com/office/drawing/2014/main" val="1518572417"/>
                    </a:ext>
                  </a:extLst>
                </a:gridCol>
                <a:gridCol w="919270">
                  <a:extLst>
                    <a:ext uri="{9D8B030D-6E8A-4147-A177-3AD203B41FA5}">
                      <a16:colId xmlns:a16="http://schemas.microsoft.com/office/drawing/2014/main" val="3742057197"/>
                    </a:ext>
                  </a:extLst>
                </a:gridCol>
              </a:tblGrid>
              <a:tr h="342797">
                <a:tc rowSpan="5">
                  <a:txBody>
                    <a:bodyPr/>
                    <a:lstStyle/>
                    <a:p>
                      <a:r>
                        <a:rPr lang="es-ES" sz="1600" dirty="0">
                          <a:latin typeface="Xunta Sans" panose="00000500000000000000" pitchFamily="50" charset="0"/>
                        </a:rPr>
                        <a:t>Reto</a:t>
                      </a:r>
                    </a:p>
                    <a:p>
                      <a:pPr algn="ctr"/>
                      <a:r>
                        <a:rPr lang="es-ES" sz="2800" dirty="0">
                          <a:latin typeface="Xunta Sans" panose="00000500000000000000" pitchFamily="50" charset="0"/>
                        </a:rPr>
                        <a:t>7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Visión cero nos choques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frontais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e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frontolaterais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.</a:t>
                      </a:r>
                      <a:endParaRPr lang="es-ES" sz="16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796998"/>
                  </a:ext>
                </a:extLst>
              </a:tr>
              <a:tr h="44370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30461193"/>
                  </a:ext>
                </a:extLst>
              </a:tr>
              <a:tr h="251433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7.1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específicas para reforzar a separación de sentidos </a:t>
                      </a:r>
                      <a:endParaRPr lang="es-ES" sz="11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Xunta Sans" panose="00000500000000000000" pitchFamily="50" charset="0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3525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851553"/>
                  </a:ext>
                </a:extLst>
              </a:tr>
              <a:tr h="414125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Expúxose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unha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única acción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comezo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Plan, que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foi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tanto en 2022 como en 2023. O que representa un grao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cumprimento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Reto do 100%.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820261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Gráfico 3">
                <a:extLst>
                  <a:ext uri="{FF2B5EF4-FFF2-40B4-BE49-F238E27FC236}">
                    <a16:creationId xmlns:a16="http://schemas.microsoft.com/office/drawing/2014/main" id="{5B653D36-4D7C-5979-CE69-A918600420C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953262297"/>
                  </p:ext>
                </p:extLst>
              </p:nvPr>
            </p:nvGraphicFramePr>
            <p:xfrm>
              <a:off x="1197100" y="5966882"/>
              <a:ext cx="1710226" cy="48249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5B653D36-4D7C-5979-CE69-A918600420C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97100" y="5966882"/>
                <a:ext cx="1710226" cy="482497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uadro de texto 13">
            <a:extLst>
              <a:ext uri="{FF2B5EF4-FFF2-40B4-BE49-F238E27FC236}">
                <a16:creationId xmlns:a16="http://schemas.microsoft.com/office/drawing/2014/main" id="{AED803DA-B5F3-C647-5DC7-7B9377652051}"/>
              </a:ext>
            </a:extLst>
          </p:cNvPr>
          <p:cNvSpPr txBox="1"/>
          <p:nvPr/>
        </p:nvSpPr>
        <p:spPr>
          <a:xfrm>
            <a:off x="1643432" y="5975298"/>
            <a:ext cx="956896" cy="4220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4F622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100 %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087550F6-1ABC-FF9B-364E-11A8B9F1C6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4F7E211-CD20-7B84-3770-BE19C184D6B0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4F68862-E703-BF8C-30E6-F7F8FAEAD730}"/>
              </a:ext>
            </a:extLst>
          </p:cNvPr>
          <p:cNvSpPr/>
          <p:nvPr/>
        </p:nvSpPr>
        <p:spPr>
          <a:xfrm>
            <a:off x="421907" y="630683"/>
            <a:ext cx="84144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ACTUALIZACIÓN DO DOCUMENTO INICIAL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377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26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95D47803-1C0D-3398-9E19-A32A55A3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801000"/>
              </p:ext>
            </p:extLst>
          </p:nvPr>
        </p:nvGraphicFramePr>
        <p:xfrm>
          <a:off x="305744" y="1718741"/>
          <a:ext cx="8532512" cy="380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592">
                  <a:extLst>
                    <a:ext uri="{9D8B030D-6E8A-4147-A177-3AD203B41FA5}">
                      <a16:colId xmlns:a16="http://schemas.microsoft.com/office/drawing/2014/main" val="1132478470"/>
                    </a:ext>
                  </a:extLst>
                </a:gridCol>
                <a:gridCol w="2039191">
                  <a:extLst>
                    <a:ext uri="{9D8B030D-6E8A-4147-A177-3AD203B41FA5}">
                      <a16:colId xmlns:a16="http://schemas.microsoft.com/office/drawing/2014/main" val="3629809186"/>
                    </a:ext>
                  </a:extLst>
                </a:gridCol>
                <a:gridCol w="2865750">
                  <a:extLst>
                    <a:ext uri="{9D8B030D-6E8A-4147-A177-3AD203B41FA5}">
                      <a16:colId xmlns:a16="http://schemas.microsoft.com/office/drawing/2014/main" val="674557186"/>
                    </a:ext>
                  </a:extLst>
                </a:gridCol>
                <a:gridCol w="966159">
                  <a:extLst>
                    <a:ext uri="{9D8B030D-6E8A-4147-A177-3AD203B41FA5}">
                      <a16:colId xmlns:a16="http://schemas.microsoft.com/office/drawing/2014/main" val="2598066765"/>
                    </a:ext>
                  </a:extLst>
                </a:gridCol>
                <a:gridCol w="1137706">
                  <a:extLst>
                    <a:ext uri="{9D8B030D-6E8A-4147-A177-3AD203B41FA5}">
                      <a16:colId xmlns:a16="http://schemas.microsoft.com/office/drawing/2014/main" val="468532197"/>
                    </a:ext>
                  </a:extLst>
                </a:gridCol>
                <a:gridCol w="851114">
                  <a:extLst>
                    <a:ext uri="{9D8B030D-6E8A-4147-A177-3AD203B41FA5}">
                      <a16:colId xmlns:a16="http://schemas.microsoft.com/office/drawing/2014/main" val="1457171729"/>
                    </a:ext>
                  </a:extLst>
                </a:gridCol>
              </a:tblGrid>
              <a:tr h="263962">
                <a:tc rowSpan="10">
                  <a:txBody>
                    <a:bodyPr/>
                    <a:lstStyle/>
                    <a:p>
                      <a:r>
                        <a:rPr lang="es-ES" sz="1600" dirty="0">
                          <a:latin typeface="Xunta Sans" panose="00000500000000000000" pitchFamily="50" charset="0"/>
                        </a:rPr>
                        <a:t>Reto</a:t>
                      </a:r>
                    </a:p>
                    <a:p>
                      <a:pPr algn="ctr"/>
                      <a:r>
                        <a:rPr lang="es-ES" sz="2800" dirty="0">
                          <a:latin typeface="Xunta Sans" panose="00000500000000000000" pitchFamily="50" charset="0"/>
                        </a:rPr>
                        <a:t>8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Plan específico de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mellora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da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infraestrutura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desde a perspectiva da prevención de accidentes</a:t>
                      </a:r>
                      <a:endParaRPr lang="es-ES" sz="16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12295"/>
                  </a:ext>
                </a:extLst>
              </a:tr>
              <a:tr h="36325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257796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8.1 Consideración da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compoñente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planificación e ordenación do territorio</a:t>
                      </a:r>
                      <a:endParaRPr lang="es-ES" sz="1100" dirty="0">
                        <a:latin typeface="Xunta Sans" panose="00000500000000000000" pitchFamily="50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44936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8.2 Incorporación da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 nos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proxectos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estradas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26764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8.3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Construción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novos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eixos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comunicación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60348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8.4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conservación da rede viaria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75178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8.5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camiños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rurais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execución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obras e creación de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novos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camiños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9570820"/>
                  </a:ext>
                </a:extLst>
              </a:tr>
              <a:tr h="259113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8.6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Desenvolvemento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da normativa e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recomendacións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seguridade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viaria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infraestruturas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67786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29915"/>
                  </a:ext>
                </a:extLst>
              </a:tr>
              <a:tr h="509515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/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Tanto en 2022 como en 2023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executáronse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as 6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que se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plantexaron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comezo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Plan, non eliminándose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nin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incorporado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novas. O que representa un grao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cumprimento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Reto do 100%.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071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Gráfico 3">
                <a:extLst>
                  <a:ext uri="{FF2B5EF4-FFF2-40B4-BE49-F238E27FC236}">
                    <a16:creationId xmlns:a16="http://schemas.microsoft.com/office/drawing/2014/main" id="{A35A0156-CDDB-CDBF-7406-98C35C14883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329294531"/>
                  </p:ext>
                </p:extLst>
              </p:nvPr>
            </p:nvGraphicFramePr>
            <p:xfrm>
              <a:off x="1152270" y="4944997"/>
              <a:ext cx="1710226" cy="58897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A35A0156-CDDB-CDBF-7406-98C35C14883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2270" y="4944997"/>
                <a:ext cx="1710226" cy="588976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uadro de texto 13">
            <a:extLst>
              <a:ext uri="{FF2B5EF4-FFF2-40B4-BE49-F238E27FC236}">
                <a16:creationId xmlns:a16="http://schemas.microsoft.com/office/drawing/2014/main" id="{8C10D6BF-C3A1-C4B5-3427-5B8877548005}"/>
              </a:ext>
            </a:extLst>
          </p:cNvPr>
          <p:cNvSpPr txBox="1"/>
          <p:nvPr/>
        </p:nvSpPr>
        <p:spPr>
          <a:xfrm>
            <a:off x="1623825" y="5028470"/>
            <a:ext cx="956896" cy="4220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4F622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100 %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96B7558E-F0AB-534D-651E-4934DC4229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A83FB146-F020-1904-DBE1-9DDE31A6476B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EC2840E-8CB1-1110-A67F-196CDCC422B0}"/>
              </a:ext>
            </a:extLst>
          </p:cNvPr>
          <p:cNvSpPr/>
          <p:nvPr/>
        </p:nvSpPr>
        <p:spPr>
          <a:xfrm>
            <a:off x="364758" y="841802"/>
            <a:ext cx="84144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ACTUALIZACIÓN DO DOCUMENTO INICIAL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832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27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95D47803-1C0D-3398-9E19-A32A55A3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027656"/>
              </p:ext>
            </p:extLst>
          </p:nvPr>
        </p:nvGraphicFramePr>
        <p:xfrm>
          <a:off x="265615" y="1347202"/>
          <a:ext cx="8570775" cy="4841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855">
                  <a:extLst>
                    <a:ext uri="{9D8B030D-6E8A-4147-A177-3AD203B41FA5}">
                      <a16:colId xmlns:a16="http://schemas.microsoft.com/office/drawing/2014/main" val="1132478470"/>
                    </a:ext>
                  </a:extLst>
                </a:gridCol>
                <a:gridCol w="2039191">
                  <a:extLst>
                    <a:ext uri="{9D8B030D-6E8A-4147-A177-3AD203B41FA5}">
                      <a16:colId xmlns:a16="http://schemas.microsoft.com/office/drawing/2014/main" val="3629809186"/>
                    </a:ext>
                  </a:extLst>
                </a:gridCol>
                <a:gridCol w="2984952">
                  <a:extLst>
                    <a:ext uri="{9D8B030D-6E8A-4147-A177-3AD203B41FA5}">
                      <a16:colId xmlns:a16="http://schemas.microsoft.com/office/drawing/2014/main" val="674557186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val="2598066765"/>
                    </a:ext>
                  </a:extLst>
                </a:gridCol>
                <a:gridCol w="987136">
                  <a:extLst>
                    <a:ext uri="{9D8B030D-6E8A-4147-A177-3AD203B41FA5}">
                      <a16:colId xmlns:a16="http://schemas.microsoft.com/office/drawing/2014/main" val="468532197"/>
                    </a:ext>
                  </a:extLst>
                </a:gridCol>
                <a:gridCol w="851114">
                  <a:extLst>
                    <a:ext uri="{9D8B030D-6E8A-4147-A177-3AD203B41FA5}">
                      <a16:colId xmlns:a16="http://schemas.microsoft.com/office/drawing/2014/main" val="1457171729"/>
                    </a:ext>
                  </a:extLst>
                </a:gridCol>
              </a:tblGrid>
              <a:tr h="263962">
                <a:tc rowSpan="13">
                  <a:txBody>
                    <a:bodyPr/>
                    <a:lstStyle/>
                    <a:p>
                      <a:r>
                        <a:rPr lang="es-ES" sz="1600" dirty="0">
                          <a:latin typeface="Xunta Sans" panose="00000500000000000000" pitchFamily="50" charset="0"/>
                        </a:rPr>
                        <a:t>Reto</a:t>
                      </a:r>
                    </a:p>
                    <a:p>
                      <a:pPr algn="ctr"/>
                      <a:r>
                        <a:rPr lang="es-ES" sz="2800" dirty="0">
                          <a:latin typeface="Xunta Sans" panose="00000500000000000000" pitchFamily="50" charset="0"/>
                        </a:rPr>
                        <a:t>9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Plan de asistencia e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apoio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integral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ás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vítimas</a:t>
                      </a:r>
                      <a:endParaRPr lang="es-ES" sz="16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12295"/>
                  </a:ext>
                </a:extLst>
              </a:tr>
              <a:tr h="36325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257796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9.1 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Seguimento e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da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atención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prestada a través do centro de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atención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emerxencias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cae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112</a:t>
                      </a:r>
                      <a:endParaRPr lang="es-ES" sz="11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4936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9.2 Ampliación 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dos equipos dos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servizos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protección civil e de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bombeiros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764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9.3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dos equipos de intervención dos parques de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bombeiros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sinistros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tráfico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0348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9.4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Asistencia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psicolóxica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ás vítimas e familiares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5178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9.5 Participación en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proxectos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para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mellorar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 optimizar a eficiencia 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calidade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nas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sanitarias das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vítimas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sinistros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tráfico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570820"/>
                  </a:ext>
                </a:extLst>
              </a:tr>
              <a:tr h="259113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9.6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Formación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para a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coñecemento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na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atención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ao paciente politraumatizado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778610"/>
                  </a:ext>
                </a:extLst>
              </a:tr>
              <a:tr h="2591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9.7 Elaboración de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procedementos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actuación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conxunta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primeiros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intervenientes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en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sinistros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562489"/>
                  </a:ext>
                </a:extLst>
              </a:tr>
              <a:tr h="2591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9.8 Optimización da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resposta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sinistros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tráfico no medio rural e urbano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551472"/>
                  </a:ext>
                </a:extLst>
              </a:tr>
              <a:tr h="2591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9.9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Asistencia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psicolóxica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ás vítimas e familiares no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postaccidente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33246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29915"/>
                  </a:ext>
                </a:extLst>
              </a:tr>
              <a:tr h="509515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/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Das 9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que se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plantexaron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comezo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Plan, en 2022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executáronse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8.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finalizar o ano 2023, todas as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previstas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iniciáronse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. O que representa un grao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cumprimento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Reto do 100 %.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071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Gráfico 3">
                <a:extLst>
                  <a:ext uri="{FF2B5EF4-FFF2-40B4-BE49-F238E27FC236}">
                    <a16:creationId xmlns:a16="http://schemas.microsoft.com/office/drawing/2014/main" id="{A35A0156-CDDB-CDBF-7406-98C35C14883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33162497"/>
                  </p:ext>
                </p:extLst>
              </p:nvPr>
            </p:nvGraphicFramePr>
            <p:xfrm>
              <a:off x="1136089" y="5617947"/>
              <a:ext cx="1710226" cy="58897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A35A0156-CDDB-CDBF-7406-98C35C14883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6089" y="5617947"/>
                <a:ext cx="1710226" cy="588976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uadro de texto 13">
            <a:extLst>
              <a:ext uri="{FF2B5EF4-FFF2-40B4-BE49-F238E27FC236}">
                <a16:creationId xmlns:a16="http://schemas.microsoft.com/office/drawing/2014/main" id="{8C10D6BF-C3A1-C4B5-3427-5B8877548005}"/>
              </a:ext>
            </a:extLst>
          </p:cNvPr>
          <p:cNvSpPr txBox="1"/>
          <p:nvPr/>
        </p:nvSpPr>
        <p:spPr>
          <a:xfrm>
            <a:off x="1650776" y="5692180"/>
            <a:ext cx="956896" cy="44051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4F622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100 %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7D99AD70-744D-E968-8D1E-5F0F0ACD13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2D06060-5C40-07AA-6F8C-9C2D04D3F38F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8B94E7B-1650-44DC-6626-158D8FAAE321}"/>
              </a:ext>
            </a:extLst>
          </p:cNvPr>
          <p:cNvSpPr/>
          <p:nvPr/>
        </p:nvSpPr>
        <p:spPr>
          <a:xfrm>
            <a:off x="421907" y="725310"/>
            <a:ext cx="84144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ACTUALIZACIÓN DO DOCUMENTO INICIAL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499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28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95D47803-1C0D-3398-9E19-A32A55A3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662955"/>
              </p:ext>
            </p:extLst>
          </p:nvPr>
        </p:nvGraphicFramePr>
        <p:xfrm>
          <a:off x="284672" y="1818108"/>
          <a:ext cx="8536269" cy="382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349">
                  <a:extLst>
                    <a:ext uri="{9D8B030D-6E8A-4147-A177-3AD203B41FA5}">
                      <a16:colId xmlns:a16="http://schemas.microsoft.com/office/drawing/2014/main" val="1132478470"/>
                    </a:ext>
                  </a:extLst>
                </a:gridCol>
                <a:gridCol w="2039191">
                  <a:extLst>
                    <a:ext uri="{9D8B030D-6E8A-4147-A177-3AD203B41FA5}">
                      <a16:colId xmlns:a16="http://schemas.microsoft.com/office/drawing/2014/main" val="3629809186"/>
                    </a:ext>
                  </a:extLst>
                </a:gridCol>
                <a:gridCol w="2984952">
                  <a:extLst>
                    <a:ext uri="{9D8B030D-6E8A-4147-A177-3AD203B41FA5}">
                      <a16:colId xmlns:a16="http://schemas.microsoft.com/office/drawing/2014/main" val="674557186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val="2598066765"/>
                    </a:ext>
                  </a:extLst>
                </a:gridCol>
                <a:gridCol w="987136">
                  <a:extLst>
                    <a:ext uri="{9D8B030D-6E8A-4147-A177-3AD203B41FA5}">
                      <a16:colId xmlns:a16="http://schemas.microsoft.com/office/drawing/2014/main" val="468532197"/>
                    </a:ext>
                  </a:extLst>
                </a:gridCol>
                <a:gridCol w="851114">
                  <a:extLst>
                    <a:ext uri="{9D8B030D-6E8A-4147-A177-3AD203B41FA5}">
                      <a16:colId xmlns:a16="http://schemas.microsoft.com/office/drawing/2014/main" val="1457171729"/>
                    </a:ext>
                  </a:extLst>
                </a:gridCol>
              </a:tblGrid>
              <a:tr h="263962">
                <a:tc rowSpan="11">
                  <a:txBody>
                    <a:bodyPr/>
                    <a:lstStyle/>
                    <a:p>
                      <a:r>
                        <a:rPr lang="es-ES" sz="1600" dirty="0">
                          <a:latin typeface="Xunta Sans" panose="00000500000000000000" pitchFamily="50" charset="0"/>
                        </a:rPr>
                        <a:t>Reto</a:t>
                      </a:r>
                    </a:p>
                    <a:p>
                      <a:pPr algn="ctr"/>
                      <a:r>
                        <a:rPr lang="es-ES" sz="2800" dirty="0">
                          <a:latin typeface="Xunta Sans" panose="00000500000000000000" pitchFamily="50" charset="0"/>
                        </a:rPr>
                        <a:t>10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específicas centradas en grupos de especial risco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ou</a:t>
                      </a:r>
                      <a:r>
                        <a:rPr lang="es-ES" sz="1600" dirty="0">
                          <a:effectLst/>
                          <a:latin typeface="Xunta Sans" panose="00000500000000000000" pitchFamily="50" charset="0"/>
                        </a:rPr>
                        <a:t> </a:t>
                      </a:r>
                      <a:r>
                        <a:rPr lang="es-ES" sz="1600" dirty="0" err="1">
                          <a:effectLst/>
                          <a:latin typeface="Xunta Sans" panose="00000500000000000000" pitchFamily="50" charset="0"/>
                        </a:rPr>
                        <a:t>vulnerabilidade</a:t>
                      </a:r>
                      <a:endParaRPr lang="es-ES" sz="16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12295"/>
                  </a:ext>
                </a:extLst>
              </a:tr>
              <a:tr h="36325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257796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10.1 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Posta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en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valor da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inspección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técnica de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vehículos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como instrumento de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</a:t>
                      </a:r>
                      <a:r>
                        <a:rPr lang="pt-BR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da seguridade </a:t>
                      </a:r>
                      <a:r>
                        <a:rPr lang="pt-BR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viaria</a:t>
                      </a:r>
                      <a:endParaRPr lang="es-ES" sz="11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4936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10.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2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control do transporte por estrada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764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10.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control do transporte por estrada - tacógrafos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0348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10.4 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Consulta pública de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talleres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habilitados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5178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10.5 Medidas para reducir 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siniestralidade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con fauna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570820"/>
                  </a:ext>
                </a:extLst>
              </a:tr>
              <a:tr h="259113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10.6 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Seguimento dos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tramos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concentración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accidentes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con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animais (TCAA)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778610"/>
                  </a:ext>
                </a:extLst>
              </a:tr>
              <a:tr h="2591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10.7 Charlas informativas sobre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 en centros 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sociocomunitarios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benestar</a:t>
                      </a: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5624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29915"/>
                  </a:ext>
                </a:extLst>
              </a:tr>
              <a:tr h="509515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/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As 7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plantexadas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inicio do Plan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foron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tanto en 2022 como en 2023. Non se eliminaron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nin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incorporaron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novas. O que representa un grao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cumprimento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Reto do 100 %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071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Gráfico 3">
                <a:extLst>
                  <a:ext uri="{FF2B5EF4-FFF2-40B4-BE49-F238E27FC236}">
                    <a16:creationId xmlns:a16="http://schemas.microsoft.com/office/drawing/2014/main" id="{A35A0156-CDDB-CDBF-7406-98C35C14883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37081037"/>
                  </p:ext>
                </p:extLst>
              </p:nvPr>
            </p:nvGraphicFramePr>
            <p:xfrm>
              <a:off x="1204283" y="5068528"/>
              <a:ext cx="1710226" cy="58897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A35A0156-CDDB-CDBF-7406-98C35C14883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04283" y="5068528"/>
                <a:ext cx="1710226" cy="588976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uadro de texto 13">
            <a:extLst>
              <a:ext uri="{FF2B5EF4-FFF2-40B4-BE49-F238E27FC236}">
                <a16:creationId xmlns:a16="http://schemas.microsoft.com/office/drawing/2014/main" id="{8C10D6BF-C3A1-C4B5-3427-5B8877548005}"/>
              </a:ext>
            </a:extLst>
          </p:cNvPr>
          <p:cNvSpPr txBox="1"/>
          <p:nvPr/>
        </p:nvSpPr>
        <p:spPr>
          <a:xfrm>
            <a:off x="1649959" y="5142761"/>
            <a:ext cx="956896" cy="44051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4F622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100 %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9FC66923-0DE6-DD12-F6D9-878508D011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F086CC4-721F-1030-A7EF-232BBFAAF291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DAA7D0B-39D3-D67C-B393-B3412A4AC2BF}"/>
              </a:ext>
            </a:extLst>
          </p:cNvPr>
          <p:cNvSpPr/>
          <p:nvPr/>
        </p:nvSpPr>
        <p:spPr>
          <a:xfrm>
            <a:off x="406458" y="975589"/>
            <a:ext cx="84144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ACTUALIZACIÓN DO DOCUMENTO INICIAL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290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29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95D47803-1C0D-3398-9E19-A32A55A3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375293"/>
              </p:ext>
            </p:extLst>
          </p:nvPr>
        </p:nvGraphicFramePr>
        <p:xfrm>
          <a:off x="352890" y="1498328"/>
          <a:ext cx="8497885" cy="270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965">
                  <a:extLst>
                    <a:ext uri="{9D8B030D-6E8A-4147-A177-3AD203B41FA5}">
                      <a16:colId xmlns:a16="http://schemas.microsoft.com/office/drawing/2014/main" val="1132478470"/>
                    </a:ext>
                  </a:extLst>
                </a:gridCol>
                <a:gridCol w="2039191">
                  <a:extLst>
                    <a:ext uri="{9D8B030D-6E8A-4147-A177-3AD203B41FA5}">
                      <a16:colId xmlns:a16="http://schemas.microsoft.com/office/drawing/2014/main" val="3629809186"/>
                    </a:ext>
                  </a:extLst>
                </a:gridCol>
                <a:gridCol w="2650090">
                  <a:extLst>
                    <a:ext uri="{9D8B030D-6E8A-4147-A177-3AD203B41FA5}">
                      <a16:colId xmlns:a16="http://schemas.microsoft.com/office/drawing/2014/main" val="674557186"/>
                    </a:ext>
                  </a:extLst>
                </a:gridCol>
                <a:gridCol w="1173192">
                  <a:extLst>
                    <a:ext uri="{9D8B030D-6E8A-4147-A177-3AD203B41FA5}">
                      <a16:colId xmlns:a16="http://schemas.microsoft.com/office/drawing/2014/main" val="2598066765"/>
                    </a:ext>
                  </a:extLst>
                </a:gridCol>
                <a:gridCol w="1035170">
                  <a:extLst>
                    <a:ext uri="{9D8B030D-6E8A-4147-A177-3AD203B41FA5}">
                      <a16:colId xmlns:a16="http://schemas.microsoft.com/office/drawing/2014/main" val="468532197"/>
                    </a:ext>
                  </a:extLst>
                </a:gridCol>
                <a:gridCol w="962277">
                  <a:extLst>
                    <a:ext uri="{9D8B030D-6E8A-4147-A177-3AD203B41FA5}">
                      <a16:colId xmlns:a16="http://schemas.microsoft.com/office/drawing/2014/main" val="1457171729"/>
                    </a:ext>
                  </a:extLst>
                </a:gridCol>
              </a:tblGrid>
              <a:tr h="263962">
                <a:tc rowSpan="8">
                  <a:txBody>
                    <a:bodyPr/>
                    <a:lstStyle/>
                    <a:p>
                      <a:endParaRPr lang="es-ES" sz="28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err="1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Outras</a:t>
                      </a:r>
                      <a:r>
                        <a:rPr lang="es-ES" sz="1600" b="1" kern="1200" dirty="0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dirty="0" err="1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600" b="1" kern="1200" dirty="0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dirty="0" err="1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estratéxicas</a:t>
                      </a:r>
                      <a:r>
                        <a:rPr lang="es-ES" sz="1600" b="1" kern="1200" dirty="0">
                          <a:solidFill>
                            <a:schemeClr val="lt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de carácter transversal</a:t>
                      </a:r>
                      <a:endParaRPr lang="es-ES" sz="1600" dirty="0">
                        <a:effectLst/>
                        <a:latin typeface="Xunta Sans" panose="000005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12295"/>
                  </a:ext>
                </a:extLst>
              </a:tr>
              <a:tr h="20577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Accións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 previstas: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Xunta Sans" panose="00000500000000000000" pitchFamily="50" charset="0"/>
                        </a:rPr>
                        <a:t>Revisión 2024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257796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A. Adhesión da Xunta de Galicia á Carta Europea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</a:t>
                      </a:r>
                      <a:endParaRPr lang="es-ES" sz="11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44936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4763" algn="l" defTabSz="914400" rtl="0" eaLnBrk="1" latinLnBrk="0" hangingPunct="1"/>
                      <a:r>
                        <a:rPr lang="es-ES" sz="1100" kern="1200" dirty="0">
                          <a:solidFill>
                            <a:schemeClr val="dk1"/>
                          </a:solidFill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B. Plan de Transporte Público de Galicia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67786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47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C. Implantación de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tecnoloxía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​​para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mellorar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seguridade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viaria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Non iniciada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446639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47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D. Programa de obtención do permiso de conducir para </a:t>
                      </a:r>
                      <a:r>
                        <a:rPr kumimoji="0" lang="es-E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persoas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en risco de exclusión social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Executada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06736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s-ES" sz="100" dirty="0">
                        <a:latin typeface="Xunta Sans" panose="00000500000000000000" pitchFamily="50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29915"/>
                  </a:ext>
                </a:extLst>
              </a:tr>
              <a:tr h="509515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Xunta Sans" panose="00000500000000000000" pitchFamily="50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/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Das 4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plantexadas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comezo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Plan, en 2022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executáronse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2.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inicio do 2024,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unha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das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accións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previstas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aínda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non se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iniciou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incorporouse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outra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nova medida. O que representa un grao de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cumprimento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Obxectivo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Xunta Sans" panose="00000500000000000000" pitchFamily="50" charset="0"/>
                          <a:ea typeface="+mn-ea"/>
                          <a:cs typeface="+mn-cs"/>
                        </a:rPr>
                        <a:t> do 75%.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Xunta Sans" panose="00000500000000000000" pitchFamily="50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071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Gráfico 3">
                <a:extLst>
                  <a:ext uri="{FF2B5EF4-FFF2-40B4-BE49-F238E27FC236}">
                    <a16:creationId xmlns:a16="http://schemas.microsoft.com/office/drawing/2014/main" id="{DD40F6F4-6E14-4E7C-A869-035B0BE14A5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341526330"/>
                  </p:ext>
                </p:extLst>
              </p:nvPr>
            </p:nvGraphicFramePr>
            <p:xfrm>
              <a:off x="1059873" y="3575158"/>
              <a:ext cx="1727637" cy="63081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DD40F6F4-6E14-4E7C-A869-035B0BE14A5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9873" y="3575158"/>
                <a:ext cx="1727637" cy="63081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uadro de texto 13">
            <a:extLst>
              <a:ext uri="{FF2B5EF4-FFF2-40B4-BE49-F238E27FC236}">
                <a16:creationId xmlns:a16="http://schemas.microsoft.com/office/drawing/2014/main" id="{5221A00C-0540-4FCC-95B5-E3CB9A59193E}"/>
              </a:ext>
            </a:extLst>
          </p:cNvPr>
          <p:cNvSpPr txBox="1"/>
          <p:nvPr/>
        </p:nvSpPr>
        <p:spPr>
          <a:xfrm>
            <a:off x="1401049" y="3667883"/>
            <a:ext cx="647700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solidFill>
                  <a:srgbClr val="4F622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75 %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 de texto 13">
            <a:extLst>
              <a:ext uri="{FF2B5EF4-FFF2-40B4-BE49-F238E27FC236}">
                <a16:creationId xmlns:a16="http://schemas.microsoft.com/office/drawing/2014/main" id="{4F9CC54E-CE1E-4FD3-B886-E7D9D0BC2F3F}"/>
              </a:ext>
            </a:extLst>
          </p:cNvPr>
          <p:cNvSpPr txBox="1"/>
          <p:nvPr/>
        </p:nvSpPr>
        <p:spPr>
          <a:xfrm>
            <a:off x="2237600" y="3667882"/>
            <a:ext cx="549910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solidFill>
                  <a:srgbClr val="E6B9B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25 %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725BBB9-817D-21AD-C8C4-6B5FC43A26FC}"/>
              </a:ext>
            </a:extLst>
          </p:cNvPr>
          <p:cNvSpPr/>
          <p:nvPr/>
        </p:nvSpPr>
        <p:spPr>
          <a:xfrm>
            <a:off x="2599440" y="4205968"/>
            <a:ext cx="3525316" cy="205868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767FC852-3B96-6D76-29E0-D0B4B9F888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74C129B-6E5D-2B14-27B5-22364C3CC176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88AB90A-AB37-C57A-07D1-F5B7816ACDDF}"/>
              </a:ext>
            </a:extLst>
          </p:cNvPr>
          <p:cNvSpPr/>
          <p:nvPr/>
        </p:nvSpPr>
        <p:spPr>
          <a:xfrm>
            <a:off x="421907" y="755309"/>
            <a:ext cx="84144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ACTUALIZACIÓN DO DOCUMENTO INICIAL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678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798E-562D-4E1B-B725-D63A00ED1320}" type="slidenum">
              <a:rPr lang="es-ES" sz="1050" smtClean="0">
                <a:solidFill>
                  <a:srgbClr val="007BC4"/>
                </a:solidFill>
                <a:latin typeface="Xunta Sans" panose="00000500000000000000" pitchFamily="50" charset="0"/>
              </a:rPr>
              <a:t>30</a:t>
            </a:fld>
            <a:endParaRPr lang="es-ES" sz="105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177392567"/>
              </p:ext>
            </p:extLst>
          </p:nvPr>
        </p:nvGraphicFramePr>
        <p:xfrm>
          <a:off x="836762" y="1845650"/>
          <a:ext cx="7850038" cy="4244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4476" y="1416033"/>
            <a:ext cx="1854460" cy="1854460"/>
          </a:xfrm>
          <a:prstGeom prst="rect">
            <a:avLst/>
          </a:prstGeom>
        </p:spPr>
      </p:pic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DD57E061-8B77-48B1-4689-BEBAC87BE58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" y="361755"/>
            <a:ext cx="1246317" cy="35609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F1FD604-6894-F48B-A054-FA7EE5AED6E4}"/>
              </a:ext>
            </a:extLst>
          </p:cNvPr>
          <p:cNvSpPr txBox="1">
            <a:spLocks/>
          </p:cNvSpPr>
          <p:nvPr/>
        </p:nvSpPr>
        <p:spPr>
          <a:xfrm>
            <a:off x="742949" y="6422895"/>
            <a:ext cx="7772400" cy="23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</a:t>
            </a:r>
            <a:r>
              <a:rPr lang="es-ES" altLang="es-ES" sz="900" dirty="0" err="1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</a:t>
            </a:r>
            <a:r>
              <a:rPr lang="es-ES" altLang="es-ES" sz="900" dirty="0">
                <a:solidFill>
                  <a:srgbClr val="007BC4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Viaria de Galicia 2022-2025</a:t>
            </a:r>
            <a:endParaRPr lang="es-ES" sz="900" dirty="0">
              <a:solidFill>
                <a:srgbClr val="007BC4"/>
              </a:solidFill>
              <a:latin typeface="Xunta Sans" panose="00000500000000000000" pitchFamily="50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A4E345F-22B2-F33D-1991-54FF8ED34FC7}"/>
              </a:ext>
            </a:extLst>
          </p:cNvPr>
          <p:cNvSpPr/>
          <p:nvPr/>
        </p:nvSpPr>
        <p:spPr>
          <a:xfrm>
            <a:off x="2734242" y="630683"/>
            <a:ext cx="378982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0"/>
                <a:solidFill>
                  <a:srgbClr val="007BC4"/>
                </a:solidFill>
                <a:effectLst>
                  <a:reflection blurRad="6350" stA="53000" endA="300" endPos="35500" dir="5400000" sy="-90000" algn="bl" rotWithShape="0"/>
                </a:effectLst>
                <a:latin typeface="Xunta Sans" panose="00000500000000000000" pitchFamily="50" charset="0"/>
              </a:rPr>
              <a:t>SEGUINTES PASOS</a:t>
            </a:r>
            <a:endParaRPr lang="es-ES" sz="3200" b="1" cap="none" spc="0" dirty="0">
              <a:ln w="0"/>
              <a:solidFill>
                <a:srgbClr val="007BC4"/>
              </a:solidFill>
              <a:effectLst>
                <a:reflection blurRad="6350" stA="53000" endA="300" endPos="35500" dir="5400000" sy="-90000" algn="bl" rotWithShape="0"/>
              </a:effectLst>
              <a:latin typeface="Xunta Sans" panose="00000500000000000000" pitchFamily="50" charset="0"/>
            </a:endParaRPr>
          </a:p>
        </p:txBody>
      </p:sp>
      <p:sp>
        <p:nvSpPr>
          <p:cNvPr id="9" name="Flecha abajo 8"/>
          <p:cNvSpPr/>
          <p:nvPr/>
        </p:nvSpPr>
        <p:spPr>
          <a:xfrm rot="16200000">
            <a:off x="4777831" y="2258202"/>
            <a:ext cx="340241" cy="510363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>
              <a:latin typeface="Xunta Sa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61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5958F5A3-E3D6-C052-747E-171CEFF546BB}"/>
              </a:ext>
            </a:extLst>
          </p:cNvPr>
          <p:cNvSpPr txBox="1">
            <a:spLocks/>
          </p:cNvSpPr>
          <p:nvPr/>
        </p:nvSpPr>
        <p:spPr>
          <a:xfrm>
            <a:off x="868679" y="1990292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800" b="1" dirty="0">
                <a:solidFill>
                  <a:schemeClr val="bg1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 DE SEGURIDADE VIARIA DE GALICIA </a:t>
            </a:r>
            <a:br>
              <a:rPr lang="es-ES" altLang="es-ES" sz="4800" b="1" dirty="0">
                <a:solidFill>
                  <a:schemeClr val="bg1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altLang="es-ES" sz="4800" b="1" dirty="0">
                <a:solidFill>
                  <a:schemeClr val="bg1"/>
                </a:solidFill>
                <a:latin typeface="Xunta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2022-2025. VISIÓN CERO.</a:t>
            </a:r>
            <a:endParaRPr lang="es-ES" sz="4800" b="1" dirty="0">
              <a:solidFill>
                <a:schemeClr val="bg1"/>
              </a:solidFill>
              <a:latin typeface="Xunta Sans" panose="00000500000000000000" pitchFamily="50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B9242F86-1371-6412-E077-DC47DF5CBE7A}"/>
              </a:ext>
            </a:extLst>
          </p:cNvPr>
          <p:cNvSpPr txBox="1">
            <a:spLocks/>
          </p:cNvSpPr>
          <p:nvPr/>
        </p:nvSpPr>
        <p:spPr>
          <a:xfrm>
            <a:off x="868679" y="5420741"/>
            <a:ext cx="5706687" cy="762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s-ES" sz="1400" dirty="0">
                <a:solidFill>
                  <a:schemeClr val="bg1"/>
                </a:solidFill>
                <a:latin typeface="Xunta Sans" panose="00000500000000000000" pitchFamily="50" charset="0"/>
              </a:rPr>
              <a:t>Irene Fernández Garrido – Antea Group</a:t>
            </a:r>
          </a:p>
          <a:p>
            <a:pPr>
              <a:spcBef>
                <a:spcPts val="600"/>
              </a:spcBef>
            </a:pPr>
            <a:r>
              <a:rPr lang="es-ES" sz="1400" dirty="0">
                <a:solidFill>
                  <a:schemeClr val="bg1"/>
                </a:solidFill>
                <a:latin typeface="Xunta Sans" panose="00000500000000000000" pitchFamily="50" charset="0"/>
              </a:rPr>
              <a:t>Elena de la Peña – AEC (Asociación Española de la Carretera)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2E6189-4BF6-8D7C-2AAF-D27D4E49E794}"/>
              </a:ext>
            </a:extLst>
          </p:cNvPr>
          <p:cNvSpPr txBox="1"/>
          <p:nvPr/>
        </p:nvSpPr>
        <p:spPr>
          <a:xfrm>
            <a:off x="776477" y="4412858"/>
            <a:ext cx="7591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Xunta Sans" panose="00000500000000000000" pitchFamily="50" charset="0"/>
              </a:rPr>
              <a:t>REUNIÓN COS AXENTES SOCIAIS (01/10/2024)</a:t>
            </a:r>
          </a:p>
        </p:txBody>
      </p:sp>
      <p:sp>
        <p:nvSpPr>
          <p:cNvPr id="8" name="Marcador de número de diapositiva 6">
            <a:extLst>
              <a:ext uri="{FF2B5EF4-FFF2-40B4-BE49-F238E27FC236}">
                <a16:creationId xmlns:a16="http://schemas.microsoft.com/office/drawing/2014/main" id="{00E21D47-ECD1-7C91-72F4-C49197DD2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7FF5798E-562D-4E1B-B725-D63A00ED1320}" type="slidenum">
              <a:rPr lang="es-ES" sz="1100" smtClean="0">
                <a:latin typeface="Xunta Sans" panose="00000500000000000000" pitchFamily="50" charset="0"/>
              </a:rPr>
              <a:t>31</a:t>
            </a:fld>
            <a:endParaRPr lang="es-ES" sz="1100">
              <a:latin typeface="Xunta Sans" panose="00000500000000000000" pitchFamily="50" charset="0"/>
            </a:endParaRPr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8A954744-1401-F969-6119-91CB06D59A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9" y="450003"/>
            <a:ext cx="2373753" cy="67821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6694EB8-AFCA-D2AE-1481-F3ACD1E8DE5F}"/>
              </a:ext>
            </a:extLst>
          </p:cNvPr>
          <p:cNvSpPr txBox="1"/>
          <p:nvPr/>
        </p:nvSpPr>
        <p:spPr>
          <a:xfrm>
            <a:off x="0" y="1462883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unta Sans" panose="00000500000000000000" pitchFamily="50" charset="0"/>
              </a:rPr>
              <a:t>GRAZAS POLA SÚA ATENCIÓN</a:t>
            </a:r>
          </a:p>
        </p:txBody>
      </p:sp>
    </p:spTree>
    <p:extLst>
      <p:ext uri="{BB962C8B-B14F-4D97-AF65-F5344CB8AC3E}">
        <p14:creationId xmlns:p14="http://schemas.microsoft.com/office/powerpoint/2010/main" val="33541751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1374</TotalTime>
  <Words>2802</Words>
  <Application>Microsoft Office PowerPoint</Application>
  <PresentationFormat>Presentación en pantalla (4:3)</PresentationFormat>
  <Paragraphs>645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Xunta Sans</vt:lpstr>
      <vt:lpstr>Tema de Office</vt:lpstr>
      <vt:lpstr>Presentación de PowerPoint</vt:lpstr>
      <vt:lpstr>CONTEXTO MUNDIAL, EUROPEO E NACIONAL</vt:lpstr>
      <vt:lpstr>Presentación de PowerPoint</vt:lpstr>
      <vt:lpstr>Plan de Seguridade Viaria de Galicia 2022-2025. Visión Cero.</vt:lpstr>
      <vt:lpstr>1.- Siniestralidade viaria en Galicia</vt:lpstr>
      <vt:lpstr>Presentación de PowerPoint</vt:lpstr>
      <vt:lpstr>Presentación de PowerPoint</vt:lpstr>
      <vt:lpstr>Presentación de PowerPoint</vt:lpstr>
      <vt:lpstr>2.- Estratexia de actuación nos treitos de concentración de accidentes TCAs 2016</vt:lpstr>
      <vt:lpstr>3.-Estratexia de actuación nos treitos de concentración de accidentes TCAs 2021</vt:lpstr>
      <vt:lpstr>4.-Estratexia de actuación en treitos de alto potencial de mellora TAPM 2022</vt:lpstr>
      <vt:lpstr>ACTUACIÓNS DE SEGURIDADE VIARIA</vt:lpstr>
      <vt:lpstr>ACTUACIÓNS DE SEGURIDADE VIARIA</vt:lpstr>
      <vt:lpstr>ACTUACIÓNS DE SEGURIDADE VIARIA</vt:lpstr>
      <vt:lpstr>ACTUACIÓNS DE SEGURIDADE VIARIA</vt:lpstr>
      <vt:lpstr>ACTUACIÓNS DE SEGURIDADE VIARIA</vt:lpstr>
      <vt:lpstr>ACTUACIÓNS DE SEGURIDADE VIARIA</vt:lpstr>
      <vt:lpstr>ACTUACIÓNS DE SEGURIDADE VIARIA</vt:lpstr>
      <vt:lpstr>ACTUACIÓNS DE SEGURIDADE VIARIA</vt:lpstr>
      <vt:lpstr>PSVG 2022-2025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Elena de la Peña</dc:creator>
  <cp:lastModifiedBy>Barriuso Brea, María Isabel</cp:lastModifiedBy>
  <cp:revision>76</cp:revision>
  <dcterms:created xsi:type="dcterms:W3CDTF">2021-09-14T07:56:05Z</dcterms:created>
  <dcterms:modified xsi:type="dcterms:W3CDTF">2024-09-26T09:21:12Z</dcterms:modified>
</cp:coreProperties>
</file>